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  <p:sldMasterId id="2147483746" r:id="rId2"/>
    <p:sldMasterId id="2147483759" r:id="rId3"/>
    <p:sldMasterId id="2147483768" r:id="rId4"/>
    <p:sldMasterId id="2147483778" r:id="rId5"/>
    <p:sldMasterId id="2147483786" r:id="rId6"/>
  </p:sldMasterIdLst>
  <p:notesMasterIdLst>
    <p:notesMasterId r:id="rId42"/>
  </p:notesMasterIdLst>
  <p:sldIdLst>
    <p:sldId id="299" r:id="rId7"/>
    <p:sldId id="423" r:id="rId8"/>
    <p:sldId id="589" r:id="rId9"/>
    <p:sldId id="782" r:id="rId10"/>
    <p:sldId id="776" r:id="rId11"/>
    <p:sldId id="777" r:id="rId12"/>
    <p:sldId id="778" r:id="rId13"/>
    <p:sldId id="666" r:id="rId14"/>
    <p:sldId id="667" r:id="rId15"/>
    <p:sldId id="668" r:id="rId16"/>
    <p:sldId id="669" r:id="rId17"/>
    <p:sldId id="541" r:id="rId18"/>
    <p:sldId id="671" r:id="rId19"/>
    <p:sldId id="672" r:id="rId20"/>
    <p:sldId id="412" r:id="rId21"/>
    <p:sldId id="704" r:id="rId22"/>
    <p:sldId id="713" r:id="rId23"/>
    <p:sldId id="674" r:id="rId24"/>
    <p:sldId id="714" r:id="rId25"/>
    <p:sldId id="684" r:id="rId26"/>
    <p:sldId id="715" r:id="rId27"/>
    <p:sldId id="679" r:id="rId28"/>
    <p:sldId id="716" r:id="rId29"/>
    <p:sldId id="717" r:id="rId30"/>
    <p:sldId id="718" r:id="rId31"/>
    <p:sldId id="720" r:id="rId32"/>
    <p:sldId id="779" r:id="rId33"/>
    <p:sldId id="780" r:id="rId34"/>
    <p:sldId id="781" r:id="rId35"/>
    <p:sldId id="638" r:id="rId36"/>
    <p:sldId id="644" r:id="rId37"/>
    <p:sldId id="645" r:id="rId38"/>
    <p:sldId id="646" r:id="rId39"/>
    <p:sldId id="557" r:id="rId40"/>
    <p:sldId id="558" r:id="rId41"/>
  </p:sldIdLst>
  <p:sldSz cx="12192000" cy="6858000"/>
  <p:notesSz cx="6881813" cy="100028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B56DC1BE-01CF-4192-A156-B34ACF042EC0}">
          <p14:sldIdLst>
            <p14:sldId id="299"/>
            <p14:sldId id="423"/>
            <p14:sldId id="589"/>
            <p14:sldId id="782"/>
            <p14:sldId id="776"/>
            <p14:sldId id="777"/>
            <p14:sldId id="778"/>
            <p14:sldId id="666"/>
            <p14:sldId id="667"/>
            <p14:sldId id="668"/>
            <p14:sldId id="669"/>
            <p14:sldId id="541"/>
            <p14:sldId id="671"/>
            <p14:sldId id="672"/>
            <p14:sldId id="412"/>
            <p14:sldId id="704"/>
            <p14:sldId id="713"/>
            <p14:sldId id="674"/>
            <p14:sldId id="714"/>
            <p14:sldId id="684"/>
            <p14:sldId id="715"/>
            <p14:sldId id="679"/>
            <p14:sldId id="716"/>
            <p14:sldId id="717"/>
            <p14:sldId id="718"/>
            <p14:sldId id="720"/>
            <p14:sldId id="779"/>
            <p14:sldId id="780"/>
            <p14:sldId id="781"/>
            <p14:sldId id="638"/>
            <p14:sldId id="644"/>
            <p14:sldId id="645"/>
            <p14:sldId id="646"/>
            <p14:sldId id="557"/>
            <p14:sldId id="558"/>
          </p14:sldIdLst>
        </p14:section>
        <p14:section name="Section sans titre" id="{F2AAB219-4FB5-47C1-8D8D-10702BDDA5AC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CEE4"/>
    <a:srgbClr val="2E3C3D"/>
    <a:srgbClr val="2DE396"/>
    <a:srgbClr val="775EB9"/>
    <a:srgbClr val="778794"/>
    <a:srgbClr val="DEE3E4"/>
    <a:srgbClr val="E3ECED"/>
    <a:srgbClr val="CDD2D4"/>
    <a:srgbClr val="8495A2"/>
    <a:srgbClr val="7183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2" autoAdjust="0"/>
    <p:restoredTop sz="78672" autoAdjust="0"/>
  </p:normalViewPr>
  <p:slideViewPr>
    <p:cSldViewPr>
      <p:cViewPr varScale="1">
        <p:scale>
          <a:sx n="67" d="100"/>
          <a:sy n="67" d="100"/>
        </p:scale>
        <p:origin x="1289" y="38"/>
      </p:cViewPr>
      <p:guideLst/>
    </p:cSldViewPr>
  </p:slideViewPr>
  <p:outlineViewPr>
    <p:cViewPr>
      <p:scale>
        <a:sx n="33" d="100"/>
        <a:sy n="33" d="100"/>
      </p:scale>
      <p:origin x="0" y="-277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27" d="100"/>
          <a:sy n="127" d="100"/>
        </p:scale>
        <p:origin x="373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A33B245D-E232-47DD-BEF5-B48A21676F1C}" type="datetimeFigureOut">
              <a:rPr lang="fr-BE" smtClean="0"/>
              <a:pPr/>
              <a:t>15-05-18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50888"/>
            <a:ext cx="6664325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182" y="4751348"/>
            <a:ext cx="5505450" cy="4501277"/>
          </a:xfrm>
          <a:prstGeom prst="rect">
            <a:avLst/>
          </a:prstGeom>
        </p:spPr>
        <p:txBody>
          <a:bodyPr vert="horz" lIns="96478" tIns="48239" rIns="96478" bIns="48239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98102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D427F846-D424-4092-A2B8-EF44DA96E06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065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4325" cy="37496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7BA99-E48C-4BB5-A9E9-F4CC338A3316}" type="slidenum">
              <a:rPr lang="fr-BE" smtClean="0"/>
              <a:pPr/>
              <a:t>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27634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27F846-D424-4092-A2B8-EF44DA96E067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071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4325" cy="37496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7F846-D424-4092-A2B8-EF44DA96E067}" type="slidenum">
              <a:rPr lang="fr-BE" smtClean="0"/>
              <a:pPr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08433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4325" cy="37496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7F846-D424-4092-A2B8-EF44DA96E067}" type="slidenum">
              <a:rPr lang="fr-BE" smtClean="0">
                <a:solidFill>
                  <a:prstClr val="black"/>
                </a:solidFill>
              </a:rPr>
              <a:pPr/>
              <a:t>16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80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4325" cy="37496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Il faut des porteurs de projet d’entreprise 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77BA99-E48C-4BB5-A9E9-F4CC338A3316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77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4325" cy="37496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fr-BE" dirty="0"/>
              <a:t>Taux</a:t>
            </a:r>
            <a:r>
              <a:rPr lang="fr-BE" baseline="0" dirty="0"/>
              <a:t> de réussite de + de 70%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27F846-D424-4092-A2B8-EF44DA96E067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29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4325" cy="37496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Il faut des porteurs de projet d’entreprise 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77BA99-E48C-4BB5-A9E9-F4CC338A3316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278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4325" cy="37496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Il faut des porteurs de projet d’entreprise 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77BA99-E48C-4BB5-A9E9-F4CC338A3316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386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4325" cy="37496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77BA99-E48C-4BB5-A9E9-F4CC338A3316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827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27F846-D424-4092-A2B8-EF44DA96E067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765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27F846-D424-4092-A2B8-EF44DA96E067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557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Connaissez-vous Astrid ? 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7F846-D424-4092-A2B8-EF44DA96E067}" type="slidenum">
              <a:rPr lang="fr-BE" smtClean="0"/>
              <a:pPr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26277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27F846-D424-4092-A2B8-EF44DA96E067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911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27F846-D424-4092-A2B8-EF44DA96E067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76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4325" cy="37496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Il faut des porteurs de projet d’entreprise 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77BA99-E48C-4BB5-A9E9-F4CC338A3316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681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27F846-D424-4092-A2B8-EF44DA96E067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008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27F846-D424-4092-A2B8-EF44DA96E067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5623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27F846-D424-4092-A2B8-EF44DA96E067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5534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4325" cy="37496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77BA99-E48C-4BB5-A9E9-F4CC338A3316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4566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4325" cy="37496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77BA99-E48C-4BB5-A9E9-F4CC338A3316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876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Connaissez-vous Astrid ? 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7F846-D424-4092-A2B8-EF44DA96E067}" type="slidenum">
              <a:rPr lang="fr-BE" smtClean="0"/>
              <a:pPr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54860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27F846-D424-4092-A2B8-EF44DA96E067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626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27F846-D424-4092-A2B8-EF44DA96E067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492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4325" cy="37496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27F846-D424-4092-A2B8-EF44DA96E067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299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4325" cy="37496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77BA99-E48C-4BB5-A9E9-F4CC338A3316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35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Nous sommes un </a:t>
            </a:r>
            <a:r>
              <a:rPr lang="fr-BE" b="1" dirty="0"/>
              <a:t>trait-d’union</a:t>
            </a:r>
            <a:r>
              <a:rPr lang="fr-BE" dirty="0"/>
              <a:t> </a:t>
            </a:r>
            <a:r>
              <a:rPr lang="fr-BE" u="sng" dirty="0"/>
              <a:t>entre porteur de projet et investisseurs</a:t>
            </a:r>
            <a:r>
              <a:rPr lang="fr-BE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27F846-D424-4092-A2B8-EF44DA96E067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000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4325" cy="37496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77BA99-E48C-4BB5-A9E9-F4CC338A3316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893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you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57733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- Title - Second 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 userDrawn="1"/>
        </p:nvSpPr>
        <p:spPr>
          <a:xfrm flipH="1">
            <a:off x="-2744" y="3696"/>
            <a:ext cx="12192000" cy="6858000"/>
          </a:xfrm>
          <a:prstGeom prst="rtTriangle">
            <a:avLst/>
          </a:prstGeom>
          <a:gradFill flip="none" rotWithShape="1">
            <a:gsLst>
              <a:gs pos="0">
                <a:srgbClr val="2E3C3D">
                  <a:alpha val="5000"/>
                </a:srgbClr>
              </a:gs>
              <a:gs pos="100000">
                <a:srgbClr val="2E3C3D">
                  <a:alpha val="0"/>
                </a:srgb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15480" y="2997026"/>
            <a:ext cx="9361040" cy="15841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697175" y="2132856"/>
            <a:ext cx="792162" cy="7921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60582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ey Background">
    <p:bg>
      <p:bgPr>
        <a:solidFill>
          <a:srgbClr val="DE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36390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you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10699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Titl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87488" y="1268760"/>
            <a:ext cx="8208788" cy="529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847652" y="2158500"/>
            <a:ext cx="8424812" cy="3646764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 b="0" i="0" baseline="0">
                <a:solidFill>
                  <a:srgbClr val="2E3C3D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Section 1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2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3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4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5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6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7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106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Title 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87488" y="1052736"/>
            <a:ext cx="8208788" cy="5297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3600" b="1" i="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1020151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Img + T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96752"/>
            <a:ext cx="4824040" cy="439248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i="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0" y="764034"/>
            <a:ext cx="5472112" cy="53292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7132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MacBook + T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96752"/>
            <a:ext cx="2807816" cy="439248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1" i="0">
                <a:solidFill>
                  <a:srgbClr val="34C4DD"/>
                </a:solidFill>
                <a:latin typeface="Roboto Black" charset="0"/>
                <a:ea typeface="Roboto Black" charset="0"/>
                <a:cs typeface="Roboto Black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1614482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Img Double + T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96752"/>
            <a:ext cx="4824040" cy="439248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i="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0" y="3573016"/>
            <a:ext cx="5472112" cy="25202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0" y="764369"/>
            <a:ext cx="5472112" cy="252061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4964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yout - Blank +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4511824" y="6360844"/>
            <a:ext cx="3204356" cy="288032"/>
            <a:chOff x="4475820" y="321131"/>
            <a:chExt cx="3204356" cy="288032"/>
          </a:xfrm>
        </p:grpSpPr>
        <p:sp>
          <p:nvSpPr>
            <p:cNvPr id="2" name="Rectangle 1"/>
            <p:cNvSpPr/>
            <p:nvPr userDrawn="1"/>
          </p:nvSpPr>
          <p:spPr>
            <a:xfrm>
              <a:off x="4475820" y="321131"/>
              <a:ext cx="288032" cy="288032"/>
            </a:xfrm>
            <a:prstGeom prst="rect">
              <a:avLst/>
            </a:prstGeom>
            <a:solidFill>
              <a:srgbClr val="34C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4799856" y="321131"/>
              <a:ext cx="288032" cy="288032"/>
            </a:xfrm>
            <a:prstGeom prst="rect">
              <a:avLst/>
            </a:prstGeom>
            <a:solidFill>
              <a:srgbClr val="18C0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5123892" y="321131"/>
              <a:ext cx="288032" cy="288032"/>
            </a:xfrm>
            <a:prstGeom prst="rect">
              <a:avLst/>
            </a:prstGeom>
            <a:solidFill>
              <a:srgbClr val="2E3C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447928" y="321131"/>
              <a:ext cx="288032" cy="288032"/>
            </a:xfrm>
            <a:prstGeom prst="rect">
              <a:avLst/>
            </a:prstGeom>
            <a:solidFill>
              <a:srgbClr val="7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5771964" y="321131"/>
              <a:ext cx="288032" cy="288032"/>
            </a:xfrm>
            <a:prstGeom prst="rect">
              <a:avLst/>
            </a:prstGeom>
            <a:solidFill>
              <a:srgbClr val="D6DC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6096000" y="321131"/>
              <a:ext cx="288032" cy="288032"/>
            </a:xfrm>
            <a:prstGeom prst="rect">
              <a:avLst/>
            </a:prstGeom>
            <a:solidFill>
              <a:srgbClr val="DCE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6420036" y="321131"/>
              <a:ext cx="288032" cy="288032"/>
            </a:xfrm>
            <a:prstGeom prst="rect">
              <a:avLst/>
            </a:prstGeom>
            <a:solidFill>
              <a:srgbClr val="624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6744072" y="321131"/>
              <a:ext cx="288032" cy="288032"/>
            </a:xfrm>
            <a:prstGeom prst="rect">
              <a:avLst/>
            </a:prstGeom>
            <a:solidFill>
              <a:srgbClr val="4C31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068108" y="321131"/>
              <a:ext cx="288032" cy="288032"/>
            </a:xfrm>
            <a:prstGeom prst="rect">
              <a:avLst/>
            </a:prstGeom>
            <a:solidFill>
              <a:srgbClr val="CF2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7392144" y="321131"/>
              <a:ext cx="288032" cy="288032"/>
            </a:xfrm>
            <a:prstGeom prst="rect">
              <a:avLst/>
            </a:prstGeom>
            <a:solidFill>
              <a:srgbClr val="2EE0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75409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you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0464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Titl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87488" y="1268760"/>
            <a:ext cx="8208788" cy="529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847652" y="2158500"/>
            <a:ext cx="8424812" cy="3646764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 b="0" i="0" baseline="0">
                <a:solidFill>
                  <a:srgbClr val="2E3C3D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Section 1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2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3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4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5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6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7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4121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Titl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87488" y="1268760"/>
            <a:ext cx="8208788" cy="529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847652" y="2158500"/>
            <a:ext cx="8424812" cy="3646764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 b="0" i="0" baseline="0">
                <a:solidFill>
                  <a:srgbClr val="2E3C3D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Section 1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2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3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4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5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6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7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30533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Title 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87488" y="1052736"/>
            <a:ext cx="8208788" cy="5297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3600" b="1" i="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87186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Img + T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96752"/>
            <a:ext cx="4824040" cy="439248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i="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0" y="764034"/>
            <a:ext cx="5472112" cy="53292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7406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MacBook + T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96752"/>
            <a:ext cx="2807816" cy="439248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1" i="0">
                <a:solidFill>
                  <a:srgbClr val="34C4DD"/>
                </a:solidFill>
                <a:latin typeface="Roboto Black" charset="0"/>
                <a:ea typeface="Roboto Black" charset="0"/>
                <a:cs typeface="Roboto Black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7301716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Img Double + T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96752"/>
            <a:ext cx="4824040" cy="439248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i="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0" y="3573016"/>
            <a:ext cx="5472112" cy="25202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0" y="764369"/>
            <a:ext cx="5472112" cy="252061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7573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yout - Blank +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4511824" y="6360844"/>
            <a:ext cx="3204356" cy="288032"/>
            <a:chOff x="4475820" y="321131"/>
            <a:chExt cx="3204356" cy="288032"/>
          </a:xfrm>
        </p:grpSpPr>
        <p:sp>
          <p:nvSpPr>
            <p:cNvPr id="2" name="Rectangle 1"/>
            <p:cNvSpPr/>
            <p:nvPr userDrawn="1"/>
          </p:nvSpPr>
          <p:spPr>
            <a:xfrm>
              <a:off x="4475820" y="321131"/>
              <a:ext cx="288032" cy="288032"/>
            </a:xfrm>
            <a:prstGeom prst="rect">
              <a:avLst/>
            </a:prstGeom>
            <a:solidFill>
              <a:srgbClr val="34C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4799856" y="321131"/>
              <a:ext cx="288032" cy="288032"/>
            </a:xfrm>
            <a:prstGeom prst="rect">
              <a:avLst/>
            </a:prstGeom>
            <a:solidFill>
              <a:srgbClr val="18C0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5123892" y="321131"/>
              <a:ext cx="288032" cy="288032"/>
            </a:xfrm>
            <a:prstGeom prst="rect">
              <a:avLst/>
            </a:prstGeom>
            <a:solidFill>
              <a:srgbClr val="2E3C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447928" y="321131"/>
              <a:ext cx="288032" cy="288032"/>
            </a:xfrm>
            <a:prstGeom prst="rect">
              <a:avLst/>
            </a:prstGeom>
            <a:solidFill>
              <a:srgbClr val="7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5771964" y="321131"/>
              <a:ext cx="288032" cy="288032"/>
            </a:xfrm>
            <a:prstGeom prst="rect">
              <a:avLst/>
            </a:prstGeom>
            <a:solidFill>
              <a:srgbClr val="D6DC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6096000" y="321131"/>
              <a:ext cx="288032" cy="288032"/>
            </a:xfrm>
            <a:prstGeom prst="rect">
              <a:avLst/>
            </a:prstGeom>
            <a:solidFill>
              <a:srgbClr val="DCE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6420036" y="321131"/>
              <a:ext cx="288032" cy="288032"/>
            </a:xfrm>
            <a:prstGeom prst="rect">
              <a:avLst/>
            </a:prstGeom>
            <a:solidFill>
              <a:srgbClr val="624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6744072" y="321131"/>
              <a:ext cx="288032" cy="288032"/>
            </a:xfrm>
            <a:prstGeom prst="rect">
              <a:avLst/>
            </a:prstGeom>
            <a:solidFill>
              <a:srgbClr val="4C31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068108" y="321131"/>
              <a:ext cx="288032" cy="288032"/>
            </a:xfrm>
            <a:prstGeom prst="rect">
              <a:avLst/>
            </a:prstGeom>
            <a:solidFill>
              <a:srgbClr val="CF2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7392144" y="321131"/>
              <a:ext cx="288032" cy="288032"/>
            </a:xfrm>
            <a:prstGeom prst="rect">
              <a:avLst/>
            </a:prstGeom>
            <a:solidFill>
              <a:srgbClr val="2EE0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845631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- Title - Main 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-2744" y="3696"/>
            <a:ext cx="12192000" cy="6858000"/>
          </a:xfrm>
          <a:prstGeom prst="rtTriangle">
            <a:avLst/>
          </a:prstGeom>
          <a:gradFill flip="none" rotWithShape="1">
            <a:gsLst>
              <a:gs pos="0">
                <a:srgbClr val="2E3C3D">
                  <a:alpha val="8000"/>
                </a:srgbClr>
              </a:gs>
              <a:gs pos="100000">
                <a:srgbClr val="2E3C3D">
                  <a:alpha val="0"/>
                </a:srgb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15480" y="1052736"/>
            <a:ext cx="9361040" cy="4392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buNone/>
              <a:defRPr sz="7200" b="1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1346443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you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38638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Titl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87488" y="1268760"/>
            <a:ext cx="8208788" cy="529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847652" y="2158500"/>
            <a:ext cx="8424812" cy="3646764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 b="0" i="0" baseline="0">
                <a:solidFill>
                  <a:srgbClr val="2E3C3D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Section 1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2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3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4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5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6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7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9928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Title 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87488" y="1052736"/>
            <a:ext cx="8208788" cy="5297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3600" b="1" i="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4294965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Title 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87488" y="1052736"/>
            <a:ext cx="8208788" cy="5297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3600" b="1" i="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294307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Img + T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96752"/>
            <a:ext cx="4824040" cy="439248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i="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0" y="764034"/>
            <a:ext cx="5472112" cy="53292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498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MacBook + T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96752"/>
            <a:ext cx="2807816" cy="439248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1" i="0">
                <a:solidFill>
                  <a:srgbClr val="34C4DD"/>
                </a:solidFill>
                <a:latin typeface="Roboto Black" charset="0"/>
                <a:ea typeface="Roboto Black" charset="0"/>
                <a:cs typeface="Roboto Black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7419559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Img Double + T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96752"/>
            <a:ext cx="4824040" cy="439248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i="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0" y="3573016"/>
            <a:ext cx="5472112" cy="25202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0" y="764369"/>
            <a:ext cx="5472112" cy="252061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7410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yout - Blank +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4511824" y="6360844"/>
            <a:ext cx="3204356" cy="288032"/>
            <a:chOff x="4475820" y="321131"/>
            <a:chExt cx="3204356" cy="288032"/>
          </a:xfrm>
        </p:grpSpPr>
        <p:sp>
          <p:nvSpPr>
            <p:cNvPr id="2" name="Rectangle 1"/>
            <p:cNvSpPr/>
            <p:nvPr userDrawn="1"/>
          </p:nvSpPr>
          <p:spPr>
            <a:xfrm>
              <a:off x="4475820" y="321131"/>
              <a:ext cx="288032" cy="288032"/>
            </a:xfrm>
            <a:prstGeom prst="rect">
              <a:avLst/>
            </a:prstGeom>
            <a:solidFill>
              <a:srgbClr val="34C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4799856" y="321131"/>
              <a:ext cx="288032" cy="288032"/>
            </a:xfrm>
            <a:prstGeom prst="rect">
              <a:avLst/>
            </a:prstGeom>
            <a:solidFill>
              <a:srgbClr val="18C0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5123892" y="321131"/>
              <a:ext cx="288032" cy="288032"/>
            </a:xfrm>
            <a:prstGeom prst="rect">
              <a:avLst/>
            </a:prstGeom>
            <a:solidFill>
              <a:srgbClr val="2E3C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447928" y="321131"/>
              <a:ext cx="288032" cy="288032"/>
            </a:xfrm>
            <a:prstGeom prst="rect">
              <a:avLst/>
            </a:prstGeom>
            <a:solidFill>
              <a:srgbClr val="7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5771964" y="321131"/>
              <a:ext cx="288032" cy="288032"/>
            </a:xfrm>
            <a:prstGeom prst="rect">
              <a:avLst/>
            </a:prstGeom>
            <a:solidFill>
              <a:srgbClr val="D6DC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6096000" y="321131"/>
              <a:ext cx="288032" cy="288032"/>
            </a:xfrm>
            <a:prstGeom prst="rect">
              <a:avLst/>
            </a:prstGeom>
            <a:solidFill>
              <a:srgbClr val="DCE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6420036" y="321131"/>
              <a:ext cx="288032" cy="288032"/>
            </a:xfrm>
            <a:prstGeom prst="rect">
              <a:avLst/>
            </a:prstGeom>
            <a:solidFill>
              <a:srgbClr val="624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6744072" y="321131"/>
              <a:ext cx="288032" cy="288032"/>
            </a:xfrm>
            <a:prstGeom prst="rect">
              <a:avLst/>
            </a:prstGeom>
            <a:solidFill>
              <a:srgbClr val="4C31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068108" y="321131"/>
              <a:ext cx="288032" cy="288032"/>
            </a:xfrm>
            <a:prstGeom prst="rect">
              <a:avLst/>
            </a:prstGeom>
            <a:solidFill>
              <a:srgbClr val="CF2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7392144" y="321131"/>
              <a:ext cx="288032" cy="288032"/>
            </a:xfrm>
            <a:prstGeom prst="rect">
              <a:avLst/>
            </a:prstGeom>
            <a:solidFill>
              <a:srgbClr val="2EE0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992013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you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80100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Titl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87488" y="1268760"/>
            <a:ext cx="8208788" cy="529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847652" y="2158500"/>
            <a:ext cx="8424812" cy="3646764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800" b="0" i="0" baseline="0">
                <a:solidFill>
                  <a:srgbClr val="2E3C3D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Section 1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2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3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4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5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6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7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96247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Title 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87488" y="1052736"/>
            <a:ext cx="8208788" cy="5297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3600" b="1" i="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1312012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Img + T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96752"/>
            <a:ext cx="4824040" cy="439248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i="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0" y="764034"/>
            <a:ext cx="5472112" cy="53292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6173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MacBook + T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96752"/>
            <a:ext cx="2807816" cy="439248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1" i="0">
                <a:solidFill>
                  <a:srgbClr val="34C4DD"/>
                </a:solidFill>
                <a:latin typeface="Roboto Black" charset="0"/>
                <a:ea typeface="Roboto Black" charset="0"/>
                <a:cs typeface="Roboto Black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2983823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Img Double + T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96752"/>
            <a:ext cx="4824040" cy="439248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i="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0" y="3573016"/>
            <a:ext cx="5472112" cy="25202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0" y="764369"/>
            <a:ext cx="5472112" cy="252061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4488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Img + T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96752"/>
            <a:ext cx="4824040" cy="439248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i="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0" y="764034"/>
            <a:ext cx="5472112" cy="53292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7366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yout - Blank +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4511824" y="6360844"/>
            <a:ext cx="3204356" cy="288032"/>
            <a:chOff x="4475820" y="321131"/>
            <a:chExt cx="3204356" cy="288032"/>
          </a:xfrm>
        </p:grpSpPr>
        <p:sp>
          <p:nvSpPr>
            <p:cNvPr id="2" name="Rectangle 1"/>
            <p:cNvSpPr/>
            <p:nvPr userDrawn="1"/>
          </p:nvSpPr>
          <p:spPr>
            <a:xfrm>
              <a:off x="4475820" y="321131"/>
              <a:ext cx="288032" cy="288032"/>
            </a:xfrm>
            <a:prstGeom prst="rect">
              <a:avLst/>
            </a:prstGeom>
            <a:solidFill>
              <a:srgbClr val="34C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4799856" y="321131"/>
              <a:ext cx="288032" cy="288032"/>
            </a:xfrm>
            <a:prstGeom prst="rect">
              <a:avLst/>
            </a:prstGeom>
            <a:solidFill>
              <a:srgbClr val="18C0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5123892" y="321131"/>
              <a:ext cx="288032" cy="288032"/>
            </a:xfrm>
            <a:prstGeom prst="rect">
              <a:avLst/>
            </a:prstGeom>
            <a:solidFill>
              <a:srgbClr val="2E3C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447928" y="321131"/>
              <a:ext cx="288032" cy="288032"/>
            </a:xfrm>
            <a:prstGeom prst="rect">
              <a:avLst/>
            </a:prstGeom>
            <a:solidFill>
              <a:srgbClr val="7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5771964" y="321131"/>
              <a:ext cx="288032" cy="288032"/>
            </a:xfrm>
            <a:prstGeom prst="rect">
              <a:avLst/>
            </a:prstGeom>
            <a:solidFill>
              <a:srgbClr val="D6DC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6096000" y="321131"/>
              <a:ext cx="288032" cy="288032"/>
            </a:xfrm>
            <a:prstGeom prst="rect">
              <a:avLst/>
            </a:prstGeom>
            <a:solidFill>
              <a:srgbClr val="DCE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6420036" y="321131"/>
              <a:ext cx="288032" cy="288032"/>
            </a:xfrm>
            <a:prstGeom prst="rect">
              <a:avLst/>
            </a:prstGeom>
            <a:solidFill>
              <a:srgbClr val="624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6744072" y="321131"/>
              <a:ext cx="288032" cy="288032"/>
            </a:xfrm>
            <a:prstGeom prst="rect">
              <a:avLst/>
            </a:prstGeom>
            <a:solidFill>
              <a:srgbClr val="4C31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068108" y="321131"/>
              <a:ext cx="288032" cy="288032"/>
            </a:xfrm>
            <a:prstGeom prst="rect">
              <a:avLst/>
            </a:prstGeom>
            <a:solidFill>
              <a:srgbClr val="CF2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7392144" y="321131"/>
              <a:ext cx="288032" cy="288032"/>
            </a:xfrm>
            <a:prstGeom prst="rect">
              <a:avLst/>
            </a:prstGeom>
            <a:solidFill>
              <a:srgbClr val="2EE0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4914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MacBook + T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96752"/>
            <a:ext cx="2807816" cy="439248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 b="1" i="0">
                <a:solidFill>
                  <a:srgbClr val="34C4DD"/>
                </a:solidFill>
                <a:latin typeface="Roboto Black" charset="0"/>
                <a:ea typeface="Roboto Black" charset="0"/>
                <a:cs typeface="Roboto Black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4786668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Img Double + T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96752"/>
            <a:ext cx="4824040" cy="439248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i="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0" y="3573016"/>
            <a:ext cx="5472112" cy="25202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0" y="764369"/>
            <a:ext cx="5472112" cy="252061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966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  <p15:guide id="7" pos="93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yout - Blank +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4511824" y="6360844"/>
            <a:ext cx="3204356" cy="288032"/>
            <a:chOff x="4475820" y="321131"/>
            <a:chExt cx="3204356" cy="288032"/>
          </a:xfrm>
        </p:grpSpPr>
        <p:sp>
          <p:nvSpPr>
            <p:cNvPr id="2" name="Rectangle 1"/>
            <p:cNvSpPr/>
            <p:nvPr userDrawn="1"/>
          </p:nvSpPr>
          <p:spPr>
            <a:xfrm>
              <a:off x="4475820" y="321131"/>
              <a:ext cx="288032" cy="288032"/>
            </a:xfrm>
            <a:prstGeom prst="rect">
              <a:avLst/>
            </a:prstGeom>
            <a:solidFill>
              <a:srgbClr val="34C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4799856" y="321131"/>
              <a:ext cx="288032" cy="288032"/>
            </a:xfrm>
            <a:prstGeom prst="rect">
              <a:avLst/>
            </a:prstGeom>
            <a:solidFill>
              <a:srgbClr val="18C0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5123892" y="321131"/>
              <a:ext cx="288032" cy="288032"/>
            </a:xfrm>
            <a:prstGeom prst="rect">
              <a:avLst/>
            </a:prstGeom>
            <a:solidFill>
              <a:srgbClr val="2E3C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447928" y="321131"/>
              <a:ext cx="288032" cy="288032"/>
            </a:xfrm>
            <a:prstGeom prst="rect">
              <a:avLst/>
            </a:prstGeom>
            <a:solidFill>
              <a:srgbClr val="7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5771964" y="321131"/>
              <a:ext cx="288032" cy="288032"/>
            </a:xfrm>
            <a:prstGeom prst="rect">
              <a:avLst/>
            </a:prstGeom>
            <a:solidFill>
              <a:srgbClr val="D6DC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6096000" y="321131"/>
              <a:ext cx="288032" cy="288032"/>
            </a:xfrm>
            <a:prstGeom prst="rect">
              <a:avLst/>
            </a:prstGeom>
            <a:solidFill>
              <a:srgbClr val="DCE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6420036" y="321131"/>
              <a:ext cx="288032" cy="288032"/>
            </a:xfrm>
            <a:prstGeom prst="rect">
              <a:avLst/>
            </a:prstGeom>
            <a:solidFill>
              <a:srgbClr val="624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6744072" y="321131"/>
              <a:ext cx="288032" cy="288032"/>
            </a:xfrm>
            <a:prstGeom prst="rect">
              <a:avLst/>
            </a:prstGeom>
            <a:solidFill>
              <a:srgbClr val="4C31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068108" y="321131"/>
              <a:ext cx="288032" cy="288032"/>
            </a:xfrm>
            <a:prstGeom prst="rect">
              <a:avLst/>
            </a:prstGeom>
            <a:solidFill>
              <a:srgbClr val="CF2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7392144" y="321131"/>
              <a:ext cx="288032" cy="288032"/>
            </a:xfrm>
            <a:prstGeom prst="rect">
              <a:avLst/>
            </a:prstGeom>
            <a:solidFill>
              <a:srgbClr val="2EE0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C4D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004785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7555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- Title - Main 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-2744" y="3696"/>
            <a:ext cx="12192000" cy="6858000"/>
          </a:xfrm>
          <a:prstGeom prst="rtTriangle">
            <a:avLst/>
          </a:prstGeom>
          <a:gradFill flip="none" rotWithShape="1">
            <a:gsLst>
              <a:gs pos="0">
                <a:srgbClr val="2E3C3D">
                  <a:alpha val="8000"/>
                </a:srgbClr>
              </a:gs>
              <a:gs pos="100000">
                <a:srgbClr val="2E3C3D">
                  <a:alpha val="0"/>
                </a:srgb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15480" y="1052736"/>
            <a:ext cx="9361040" cy="4392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buNone/>
              <a:defRPr sz="7200" b="1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rgbClr val="34C4DD"/>
                </a:solidFill>
              </a:defRPr>
            </a:lvl2pPr>
            <a:lvl3pPr>
              <a:defRPr>
                <a:solidFill>
                  <a:srgbClr val="34C4DD"/>
                </a:solidFill>
              </a:defRPr>
            </a:lvl3pPr>
            <a:lvl4pPr>
              <a:defRPr>
                <a:solidFill>
                  <a:srgbClr val="34C4DD"/>
                </a:solidFill>
              </a:defRPr>
            </a:lvl4pPr>
            <a:lvl5pPr>
              <a:defRPr>
                <a:solidFill>
                  <a:srgbClr val="34C4DD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7186232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pos="728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3888" y="321131"/>
            <a:ext cx="1191816" cy="299582"/>
          </a:xfrm>
          <a:prstGeom prst="rect">
            <a:avLst/>
          </a:prstGeom>
        </p:spPr>
      </p:pic>
      <p:sp>
        <p:nvSpPr>
          <p:cNvPr id="10" name="ZoneTexte 12"/>
          <p:cNvSpPr txBox="1"/>
          <p:nvPr userDrawn="1"/>
        </p:nvSpPr>
        <p:spPr>
          <a:xfrm>
            <a:off x="551384" y="6381750"/>
            <a:ext cx="5544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b="0" i="0" dirty="0">
                <a:solidFill>
                  <a:srgbClr val="718391"/>
                </a:solidFill>
                <a:latin typeface="Roboto Medium" charset="0"/>
                <a:ea typeface="Roboto Medium" charset="0"/>
                <a:cs typeface="Roboto Medium" charset="0"/>
              </a:rPr>
              <a:t>SOIRÉE CROWDFUNDING – BASTOGNE </a:t>
            </a:r>
          </a:p>
        </p:txBody>
      </p:sp>
      <p:sp>
        <p:nvSpPr>
          <p:cNvPr id="11" name="ZoneTexte 12"/>
          <p:cNvSpPr txBox="1"/>
          <p:nvPr userDrawn="1"/>
        </p:nvSpPr>
        <p:spPr>
          <a:xfrm>
            <a:off x="9408863" y="340211"/>
            <a:ext cx="223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CFE172-058C-F640-A4B2-10767BE5E385}" type="slidenum">
              <a:rPr lang="fr-BE" sz="1400" b="1" i="0" smtClean="0">
                <a:solidFill>
                  <a:srgbClr val="718391"/>
                </a:solidFill>
                <a:latin typeface="Roboto Black" charset="0"/>
                <a:ea typeface="Roboto Black" charset="0"/>
                <a:cs typeface="Roboto Black" charset="0"/>
              </a:rPr>
              <a:pPr algn="r"/>
              <a:t>‹N°›</a:t>
            </a:fld>
            <a:endParaRPr lang="fr-BE" sz="1400" b="1" i="0" dirty="0">
              <a:solidFill>
                <a:srgbClr val="718391"/>
              </a:solidFill>
              <a:latin typeface="Roboto Black" charset="0"/>
              <a:ea typeface="Roboto Black" charset="0"/>
              <a:cs typeface="Roboto Black" charset="0"/>
            </a:endParaRPr>
          </a:p>
        </p:txBody>
      </p:sp>
      <p:pic>
        <p:nvPicPr>
          <p:cNvPr id="12" name="Picture 11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280576" y="6429346"/>
            <a:ext cx="90617" cy="15102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502353" y="6429346"/>
            <a:ext cx="90617" cy="151028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3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7" r:id="rId2"/>
    <p:sldLayoutId id="2147483753" r:id="rId3"/>
    <p:sldLayoutId id="2147483751" r:id="rId4"/>
    <p:sldLayoutId id="2147483755" r:id="rId5"/>
    <p:sldLayoutId id="2147483752" r:id="rId6"/>
    <p:sldLayoutId id="2147483745" r:id="rId7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32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8" r:id="rId2"/>
    <p:sldLayoutId id="2147483749" r:id="rId3"/>
    <p:sldLayoutId id="2147483754" r:id="rId4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3888" y="321131"/>
            <a:ext cx="1191816" cy="299582"/>
          </a:xfrm>
          <a:prstGeom prst="rect">
            <a:avLst/>
          </a:prstGeom>
        </p:spPr>
      </p:pic>
      <p:sp>
        <p:nvSpPr>
          <p:cNvPr id="10" name="ZoneTexte 12"/>
          <p:cNvSpPr txBox="1"/>
          <p:nvPr userDrawn="1"/>
        </p:nvSpPr>
        <p:spPr>
          <a:xfrm>
            <a:off x="551384" y="6381750"/>
            <a:ext cx="5544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b="0" i="0" dirty="0">
                <a:solidFill>
                  <a:srgbClr val="718391"/>
                </a:solidFill>
                <a:latin typeface="Roboto Medium" charset="0"/>
                <a:ea typeface="Roboto Medium" charset="0"/>
                <a:cs typeface="Roboto Medium" charset="0"/>
              </a:rPr>
              <a:t>SOIRÉE CROWDFUNDING – BASTOGNE </a:t>
            </a:r>
          </a:p>
        </p:txBody>
      </p:sp>
      <p:sp>
        <p:nvSpPr>
          <p:cNvPr id="11" name="ZoneTexte 12"/>
          <p:cNvSpPr txBox="1"/>
          <p:nvPr userDrawn="1"/>
        </p:nvSpPr>
        <p:spPr>
          <a:xfrm>
            <a:off x="9408863" y="340211"/>
            <a:ext cx="223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CFE172-058C-F640-A4B2-10767BE5E385}" type="slidenum">
              <a:rPr lang="fr-BE" sz="1400" b="1" i="0" smtClean="0">
                <a:solidFill>
                  <a:srgbClr val="718391"/>
                </a:solidFill>
                <a:latin typeface="Roboto Black" charset="0"/>
                <a:ea typeface="Roboto Black" charset="0"/>
                <a:cs typeface="Roboto Black" charset="0"/>
              </a:rPr>
              <a:pPr algn="r"/>
              <a:t>‹N°›</a:t>
            </a:fld>
            <a:endParaRPr lang="fr-BE" sz="1400" b="1" i="0" dirty="0">
              <a:solidFill>
                <a:srgbClr val="718391"/>
              </a:solidFill>
              <a:latin typeface="Roboto Black" charset="0"/>
              <a:ea typeface="Roboto Black" charset="0"/>
              <a:cs typeface="Roboto Black" charset="0"/>
            </a:endParaRPr>
          </a:p>
        </p:txBody>
      </p:sp>
      <p:pic>
        <p:nvPicPr>
          <p:cNvPr id="12" name="Picture 11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280576" y="6429346"/>
            <a:ext cx="90617" cy="15102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502353" y="6429346"/>
            <a:ext cx="90617" cy="151028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2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23888" y="321131"/>
            <a:ext cx="1191816" cy="299582"/>
          </a:xfrm>
          <a:prstGeom prst="rect">
            <a:avLst/>
          </a:prstGeom>
        </p:spPr>
      </p:pic>
      <p:sp>
        <p:nvSpPr>
          <p:cNvPr id="10" name="ZoneTexte 12"/>
          <p:cNvSpPr txBox="1"/>
          <p:nvPr userDrawn="1"/>
        </p:nvSpPr>
        <p:spPr>
          <a:xfrm>
            <a:off x="551384" y="6381750"/>
            <a:ext cx="5544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b="0" i="0" dirty="0">
                <a:solidFill>
                  <a:srgbClr val="718391"/>
                </a:solidFill>
                <a:latin typeface="Roboto Medium" charset="0"/>
                <a:ea typeface="Roboto Medium" charset="0"/>
                <a:cs typeface="Roboto Medium" charset="0"/>
              </a:rPr>
              <a:t>SOIRÉE CROWDFUNDING – BASTOGNE </a:t>
            </a:r>
          </a:p>
        </p:txBody>
      </p:sp>
      <p:sp>
        <p:nvSpPr>
          <p:cNvPr id="11" name="ZoneTexte 12"/>
          <p:cNvSpPr txBox="1"/>
          <p:nvPr userDrawn="1"/>
        </p:nvSpPr>
        <p:spPr>
          <a:xfrm>
            <a:off x="9408863" y="340211"/>
            <a:ext cx="223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CFE172-058C-F640-A4B2-10767BE5E385}" type="slidenum">
              <a:rPr lang="fr-BE" sz="1400" b="1" i="0" smtClean="0">
                <a:solidFill>
                  <a:srgbClr val="718391"/>
                </a:solidFill>
                <a:latin typeface="Roboto Black" charset="0"/>
                <a:ea typeface="Roboto Black" charset="0"/>
                <a:cs typeface="Roboto Black" charset="0"/>
              </a:rPr>
              <a:pPr algn="r"/>
              <a:t>‹N°›</a:t>
            </a:fld>
            <a:endParaRPr lang="fr-BE" sz="1400" b="1" i="0" dirty="0">
              <a:solidFill>
                <a:srgbClr val="718391"/>
              </a:solidFill>
              <a:latin typeface="Roboto Black" charset="0"/>
              <a:ea typeface="Roboto Black" charset="0"/>
              <a:cs typeface="Roboto Black" charset="0"/>
            </a:endParaRPr>
          </a:p>
        </p:txBody>
      </p:sp>
      <p:pic>
        <p:nvPicPr>
          <p:cNvPr id="12" name="Picture 11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280576" y="6429346"/>
            <a:ext cx="90617" cy="15102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502353" y="6429346"/>
            <a:ext cx="90617" cy="151028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0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3888" y="321131"/>
            <a:ext cx="1191816" cy="299582"/>
          </a:xfrm>
          <a:prstGeom prst="rect">
            <a:avLst/>
          </a:prstGeom>
        </p:spPr>
      </p:pic>
      <p:sp>
        <p:nvSpPr>
          <p:cNvPr id="10" name="ZoneTexte 12"/>
          <p:cNvSpPr txBox="1"/>
          <p:nvPr userDrawn="1"/>
        </p:nvSpPr>
        <p:spPr>
          <a:xfrm>
            <a:off x="551384" y="6381750"/>
            <a:ext cx="5544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b="0" i="0" dirty="0">
                <a:solidFill>
                  <a:srgbClr val="718391"/>
                </a:solidFill>
                <a:latin typeface="Roboto Medium" charset="0"/>
                <a:ea typeface="Roboto Medium" charset="0"/>
                <a:cs typeface="Roboto Medium" charset="0"/>
              </a:rPr>
              <a:t>SOIRÉE CROWDFUNDING – BASTOGNE </a:t>
            </a:r>
          </a:p>
        </p:txBody>
      </p:sp>
      <p:sp>
        <p:nvSpPr>
          <p:cNvPr id="11" name="ZoneTexte 12"/>
          <p:cNvSpPr txBox="1"/>
          <p:nvPr userDrawn="1"/>
        </p:nvSpPr>
        <p:spPr>
          <a:xfrm>
            <a:off x="9408863" y="340211"/>
            <a:ext cx="223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CFE172-058C-F640-A4B2-10767BE5E385}" type="slidenum">
              <a:rPr lang="fr-BE" sz="1400" b="1" i="0" smtClean="0">
                <a:solidFill>
                  <a:srgbClr val="718391"/>
                </a:solidFill>
                <a:latin typeface="Roboto Black" charset="0"/>
                <a:ea typeface="Roboto Black" charset="0"/>
                <a:cs typeface="Roboto Black" charset="0"/>
              </a:rPr>
              <a:pPr algn="r"/>
              <a:t>‹N°›</a:t>
            </a:fld>
            <a:endParaRPr lang="fr-BE" sz="1400" b="1" i="0" dirty="0">
              <a:solidFill>
                <a:srgbClr val="718391"/>
              </a:solidFill>
              <a:latin typeface="Roboto Black" charset="0"/>
              <a:ea typeface="Roboto Black" charset="0"/>
              <a:cs typeface="Roboto Black" charset="0"/>
            </a:endParaRPr>
          </a:p>
        </p:txBody>
      </p:sp>
      <p:pic>
        <p:nvPicPr>
          <p:cNvPr id="12" name="Picture 11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280576" y="6429346"/>
            <a:ext cx="90617" cy="15102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502353" y="6429346"/>
            <a:ext cx="90617" cy="151028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6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3888" y="321131"/>
            <a:ext cx="1191816" cy="299582"/>
          </a:xfrm>
          <a:prstGeom prst="rect">
            <a:avLst/>
          </a:prstGeom>
        </p:spPr>
      </p:pic>
      <p:sp>
        <p:nvSpPr>
          <p:cNvPr id="10" name="ZoneTexte 12"/>
          <p:cNvSpPr txBox="1"/>
          <p:nvPr userDrawn="1"/>
        </p:nvSpPr>
        <p:spPr>
          <a:xfrm>
            <a:off x="551384" y="6381750"/>
            <a:ext cx="5544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b="0" i="0" dirty="0">
                <a:solidFill>
                  <a:srgbClr val="718391"/>
                </a:solidFill>
                <a:latin typeface="Roboto Medium" charset="0"/>
                <a:ea typeface="Roboto Medium" charset="0"/>
                <a:cs typeface="Roboto Medium" charset="0"/>
              </a:rPr>
              <a:t>SOIRÉE CROWDFUNDING – BASTOGNE </a:t>
            </a:r>
          </a:p>
        </p:txBody>
      </p:sp>
      <p:sp>
        <p:nvSpPr>
          <p:cNvPr id="11" name="ZoneTexte 12"/>
          <p:cNvSpPr txBox="1"/>
          <p:nvPr userDrawn="1"/>
        </p:nvSpPr>
        <p:spPr>
          <a:xfrm>
            <a:off x="9408863" y="340211"/>
            <a:ext cx="223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CFE172-058C-F640-A4B2-10767BE5E385}" type="slidenum">
              <a:rPr lang="fr-BE" sz="1400" b="1" i="0" smtClean="0">
                <a:solidFill>
                  <a:srgbClr val="718391"/>
                </a:solidFill>
                <a:latin typeface="Roboto Black" charset="0"/>
                <a:ea typeface="Roboto Black" charset="0"/>
                <a:cs typeface="Roboto Black" charset="0"/>
              </a:rPr>
              <a:pPr algn="r"/>
              <a:t>‹N°›</a:t>
            </a:fld>
            <a:endParaRPr lang="fr-BE" sz="1400" b="1" i="0" dirty="0">
              <a:solidFill>
                <a:srgbClr val="718391"/>
              </a:solidFill>
              <a:latin typeface="Roboto Black" charset="0"/>
              <a:ea typeface="Roboto Black" charset="0"/>
              <a:cs typeface="Roboto Black" charset="0"/>
            </a:endParaRPr>
          </a:p>
        </p:txBody>
      </p:sp>
      <p:pic>
        <p:nvPicPr>
          <p:cNvPr id="12" name="Picture 11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280576" y="6429346"/>
            <a:ext cx="90617" cy="15102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502353" y="6429346"/>
            <a:ext cx="90617" cy="151028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1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tiff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10" Type="http://schemas.openxmlformats.org/officeDocument/2006/relationships/image" Target="../media/image53.emf"/><Relationship Id="rId4" Type="http://schemas.openxmlformats.org/officeDocument/2006/relationships/image" Target="../media/image47.emf"/><Relationship Id="rId9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tiff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tiff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47087">
            <a:off x="-3462001" y="6728554"/>
            <a:ext cx="4811780" cy="422717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19790" y="4509120"/>
            <a:ext cx="4824482" cy="864096"/>
            <a:chOff x="7320136" y="3284984"/>
            <a:chExt cx="4824482" cy="864096"/>
          </a:xfrm>
        </p:grpSpPr>
        <p:sp>
          <p:nvSpPr>
            <p:cNvPr id="17" name="Rounded Rectangle 16"/>
            <p:cNvSpPr/>
            <p:nvPr/>
          </p:nvSpPr>
          <p:spPr>
            <a:xfrm>
              <a:off x="7320136" y="3284984"/>
              <a:ext cx="4824482" cy="864096"/>
            </a:xfrm>
            <a:prstGeom prst="roundRect">
              <a:avLst>
                <a:gd name="adj" fmla="val 6477"/>
              </a:avLst>
            </a:prstGeom>
            <a:solidFill>
              <a:srgbClr val="3AC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574800" y="3501008"/>
              <a:ext cx="4353794" cy="486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BE" sz="3200" b="1" dirty="0">
                  <a:solidFill>
                    <a:schemeClr val="bg1"/>
                  </a:solidFill>
                  <a:latin typeface="Roboto Black" charset="0"/>
                  <a:ea typeface="Roboto Black" charset="0"/>
                  <a:cs typeface="Roboto Black" charset="0"/>
                </a:rPr>
                <a:t>WWW.CROWDIN.BE</a:t>
              </a:r>
              <a:endParaRPr lang="fr-BE" sz="3600" b="1" dirty="0">
                <a:solidFill>
                  <a:schemeClr val="bg1"/>
                </a:solidFill>
                <a:latin typeface="Roboto Black" charset="0"/>
                <a:ea typeface="Roboto Black" charset="0"/>
                <a:cs typeface="Roboto Black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558" y="5040557"/>
            <a:ext cx="1238746" cy="11967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448" y="639876"/>
            <a:ext cx="3763105" cy="2091432"/>
          </a:xfrm>
          <a:prstGeom prst="rect">
            <a:avLst/>
          </a:prstGeom>
        </p:spPr>
      </p:pic>
      <p:sp>
        <p:nvSpPr>
          <p:cNvPr id="21" name="Text Placeholder 24"/>
          <p:cNvSpPr txBox="1">
            <a:spLocks/>
          </p:cNvSpPr>
          <p:nvPr/>
        </p:nvSpPr>
        <p:spPr>
          <a:xfrm>
            <a:off x="0" y="2968734"/>
            <a:ext cx="12192000" cy="15841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fr-BE" sz="3600" b="1" dirty="0">
                <a:solidFill>
                  <a:srgbClr val="775EB9"/>
                </a:solidFill>
                <a:latin typeface="Roboto Black" charset="0"/>
                <a:ea typeface="Roboto Black" charset="0"/>
                <a:cs typeface="Roboto Black" charset="0"/>
              </a:rPr>
              <a:t>SOIRÉE CROWDFUNDING - BASTOGNE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fr-BE" sz="2200" b="1" dirty="0">
                <a:solidFill>
                  <a:srgbClr val="775EB9"/>
                </a:solidFill>
                <a:latin typeface="Roboto Black" charset="0"/>
                <a:ea typeface="Roboto Black" charset="0"/>
                <a:cs typeface="Roboto Black" charset="0"/>
              </a:rPr>
              <a:t>LE FINANCEMENT PARTICIPATIF, UNE PISTE POUR DÉVELOPPER MON ACTIVITÉ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61990">
            <a:off x="-1276160" y="3951035"/>
            <a:ext cx="3022528" cy="63137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073433">
            <a:off x="9070449" y="3793346"/>
            <a:ext cx="6528486" cy="6418208"/>
          </a:xfrm>
          <a:prstGeom prst="rect">
            <a:avLst/>
          </a:prstGeom>
        </p:spPr>
      </p:pic>
      <p:sp>
        <p:nvSpPr>
          <p:cNvPr id="27" name="Text Placeholder 24"/>
          <p:cNvSpPr txBox="1">
            <a:spLocks/>
          </p:cNvSpPr>
          <p:nvPr/>
        </p:nvSpPr>
        <p:spPr>
          <a:xfrm>
            <a:off x="1470831" y="3984443"/>
            <a:ext cx="9361040" cy="3086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778794"/>
                </a:solidFill>
                <a:latin typeface="Roboto Black" charset="0"/>
                <a:ea typeface="Roboto Black" charset="0"/>
                <a:cs typeface="Roboto Black" charset="0"/>
              </a:rPr>
              <a:t>15 </a:t>
            </a:r>
            <a:r>
              <a:rPr lang="fr-BE" sz="1600" b="1" dirty="0">
                <a:solidFill>
                  <a:srgbClr val="778794"/>
                </a:solidFill>
                <a:latin typeface="Roboto Black" charset="0"/>
                <a:ea typeface="Roboto Black" charset="0"/>
                <a:cs typeface="Roboto Black" charset="0"/>
              </a:rPr>
              <a:t>Mai</a:t>
            </a:r>
            <a:r>
              <a:rPr lang="en-US" sz="1600" b="1" dirty="0">
                <a:solidFill>
                  <a:srgbClr val="778794"/>
                </a:solidFill>
                <a:latin typeface="Roboto Black" charset="0"/>
                <a:ea typeface="Roboto Black" charset="0"/>
                <a:cs typeface="Roboto Black" charset="0"/>
              </a:rPr>
              <a:t> 2018</a:t>
            </a:r>
          </a:p>
        </p:txBody>
      </p:sp>
      <p:pic>
        <p:nvPicPr>
          <p:cNvPr id="15" name="Picture 11" descr="C:\Users\Elsa\AppData\Local\Microsoft\Windows\Temporary Internet Files\Content.IE5\1DJLW6GJ\Boost-Up_4-logo (1)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95" t="3997" r="8060" b="16055"/>
          <a:stretch>
            <a:fillRect/>
          </a:stretch>
        </p:blipFill>
        <p:spPr bwMode="auto">
          <a:xfrm>
            <a:off x="5247205" y="6093297"/>
            <a:ext cx="487997" cy="464759"/>
          </a:xfrm>
          <a:prstGeom prst="rect">
            <a:avLst/>
          </a:prstGeom>
          <a:noFill/>
        </p:spPr>
      </p:pic>
      <p:pic>
        <p:nvPicPr>
          <p:cNvPr id="23" name="Picture 13" descr="C:\Users\Elsa\AppData\Local\Microsoft\Windows\Temporary Internet Files\Content.IE5\WD0AF6B6\logo_creativewallonia (1)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16123" t="16161" r="15802" b="28172"/>
          <a:stretch>
            <a:fillRect/>
          </a:stretch>
        </p:blipFill>
        <p:spPr bwMode="auto">
          <a:xfrm>
            <a:off x="6088437" y="6093296"/>
            <a:ext cx="569706" cy="464760"/>
          </a:xfrm>
          <a:prstGeom prst="rect">
            <a:avLst/>
          </a:prstGeom>
          <a:noFill/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31" y="5882865"/>
            <a:ext cx="857809" cy="68558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NOTRE OBJECTIF EST DE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21" name="ZoneTexte 2"/>
          <p:cNvSpPr txBox="1"/>
          <p:nvPr/>
        </p:nvSpPr>
        <p:spPr>
          <a:xfrm>
            <a:off x="1703512" y="4892967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1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 Medium" charset="0"/>
                <a:ea typeface="Roboto Medium" charset="0"/>
                <a:cs typeface="Roboto Medium" charset="0"/>
              </a:rPr>
              <a:t>“… faciliter la rencontre entre des </a:t>
            </a:r>
            <a:r>
              <a:rPr kumimoji="0" lang="fr-BE" sz="2400" b="1" i="1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 Medium" charset="0"/>
                <a:ea typeface="Roboto Medium" charset="0"/>
                <a:cs typeface="Roboto Medium" charset="0"/>
              </a:rPr>
              <a:t>porteurs de projet </a:t>
            </a:r>
            <a:r>
              <a:rPr kumimoji="0" lang="fr-BE" sz="2400" b="0" i="1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 Medium" charset="0"/>
                <a:ea typeface="Roboto Medium" charset="0"/>
                <a:cs typeface="Roboto Medium" charset="0"/>
              </a:rPr>
              <a:t>qui veulent récolter de fonds &amp; des </a:t>
            </a:r>
            <a:r>
              <a:rPr kumimoji="0" lang="fr-BE" sz="2400" b="1" i="1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 Medium" charset="0"/>
                <a:ea typeface="Roboto Medium" charset="0"/>
                <a:cs typeface="Roboto Medium" charset="0"/>
              </a:rPr>
              <a:t>contributeurs</a:t>
            </a:r>
            <a:r>
              <a:rPr kumimoji="0" lang="fr-BE" sz="2400" b="0" i="1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 Medium" charset="0"/>
                <a:ea typeface="Roboto Medium" charset="0"/>
                <a:cs typeface="Roboto Medium" charset="0"/>
              </a:rPr>
              <a:t> qui souhaitent allouer une partie de leurs avoirs à une aventure entrepreneuriale…”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775520" y="1940639"/>
            <a:ext cx="2088232" cy="2088232"/>
            <a:chOff x="2604120" y="1340768"/>
            <a:chExt cx="2088232" cy="2088232"/>
          </a:xfrm>
        </p:grpSpPr>
        <p:sp>
          <p:nvSpPr>
            <p:cNvPr id="23" name="Oval 22"/>
            <p:cNvSpPr/>
            <p:nvPr/>
          </p:nvSpPr>
          <p:spPr>
            <a:xfrm>
              <a:off x="2604120" y="1340768"/>
              <a:ext cx="2088232" cy="2088232"/>
            </a:xfrm>
            <a:prstGeom prst="ellipse">
              <a:avLst/>
            </a:prstGeom>
            <a:solidFill>
              <a:srgbClr val="D6DCD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7688" y="1987824"/>
              <a:ext cx="802194" cy="865112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159896" y="1940639"/>
            <a:ext cx="2088232" cy="2088232"/>
            <a:chOff x="5591944" y="1340768"/>
            <a:chExt cx="2088232" cy="2088232"/>
          </a:xfrm>
        </p:grpSpPr>
        <p:sp>
          <p:nvSpPr>
            <p:cNvPr id="26" name="Oval 25"/>
            <p:cNvSpPr/>
            <p:nvPr/>
          </p:nvSpPr>
          <p:spPr>
            <a:xfrm>
              <a:off x="5591944" y="1340768"/>
              <a:ext cx="2088232" cy="2088232"/>
            </a:xfrm>
            <a:prstGeom prst="ellipse">
              <a:avLst/>
            </a:prstGeom>
            <a:solidFill>
              <a:srgbClr val="D6DCD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0016" y="1975922"/>
              <a:ext cx="817924" cy="81792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579768" y="1940639"/>
            <a:ext cx="2088232" cy="2088232"/>
            <a:chOff x="8579768" y="1340768"/>
            <a:chExt cx="2088232" cy="2088232"/>
          </a:xfrm>
        </p:grpSpPr>
        <p:sp>
          <p:nvSpPr>
            <p:cNvPr id="29" name="Oval 28"/>
            <p:cNvSpPr/>
            <p:nvPr/>
          </p:nvSpPr>
          <p:spPr>
            <a:xfrm>
              <a:off x="8579768" y="1340768"/>
              <a:ext cx="2088232" cy="2088232"/>
            </a:xfrm>
            <a:prstGeom prst="ellipse">
              <a:avLst/>
            </a:prstGeom>
            <a:solidFill>
              <a:srgbClr val="D6DCD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1328" y="1916832"/>
              <a:ext cx="865112" cy="880842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184" y="2914678"/>
            <a:ext cx="437518" cy="21875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5800" y="2805300"/>
            <a:ext cx="437517" cy="43751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012764" y="3853380"/>
            <a:ext cx="165462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Petites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Contributions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058796" y="3853380"/>
            <a:ext cx="218933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Grand nombre de personnes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226132" y="3853380"/>
            <a:ext cx="269440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Favoriser le lancement d’un projet</a:t>
            </a:r>
          </a:p>
        </p:txBody>
      </p:sp>
    </p:spTree>
    <p:extLst>
      <p:ext uri="{BB962C8B-B14F-4D97-AF65-F5344CB8AC3E}">
        <p14:creationId xmlns:p14="http://schemas.microsoft.com/office/powerpoint/2010/main" val="318938165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EXPERIENCE COLLABORATIVE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066265" y="2074995"/>
            <a:ext cx="2279862" cy="2279862"/>
            <a:chOff x="1679705" y="1844824"/>
            <a:chExt cx="2279862" cy="2279862"/>
          </a:xfrm>
        </p:grpSpPr>
        <p:sp>
          <p:nvSpPr>
            <p:cNvPr id="10" name="Oval 9"/>
            <p:cNvSpPr/>
            <p:nvPr/>
          </p:nvSpPr>
          <p:spPr>
            <a:xfrm>
              <a:off x="1679705" y="1844824"/>
              <a:ext cx="2279862" cy="2279862"/>
            </a:xfrm>
            <a:prstGeom prst="ellipse">
              <a:avLst/>
            </a:prstGeom>
            <a:solidFill>
              <a:srgbClr val="3AC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5600" y="2526363"/>
              <a:ext cx="648072" cy="91678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8061897" y="2059832"/>
            <a:ext cx="2305272" cy="2305272"/>
            <a:chOff x="8471248" y="1832119"/>
            <a:chExt cx="2305272" cy="2305272"/>
          </a:xfrm>
        </p:grpSpPr>
        <p:sp>
          <p:nvSpPr>
            <p:cNvPr id="16" name="Oval 15"/>
            <p:cNvSpPr/>
            <p:nvPr/>
          </p:nvSpPr>
          <p:spPr>
            <a:xfrm>
              <a:off x="8471248" y="1832119"/>
              <a:ext cx="2305272" cy="2305272"/>
            </a:xfrm>
            <a:prstGeom prst="ellipse">
              <a:avLst/>
            </a:prstGeom>
            <a:solidFill>
              <a:srgbClr val="2DE396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89202" y="2654643"/>
              <a:ext cx="869364" cy="77452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064081" y="3525402"/>
            <a:ext cx="2279862" cy="2279862"/>
            <a:chOff x="5064081" y="1844824"/>
            <a:chExt cx="2279862" cy="2279862"/>
          </a:xfrm>
        </p:grpSpPr>
        <p:sp>
          <p:nvSpPr>
            <p:cNvPr id="13" name="Oval 12"/>
            <p:cNvSpPr/>
            <p:nvPr/>
          </p:nvSpPr>
          <p:spPr>
            <a:xfrm>
              <a:off x="5064081" y="1844824"/>
              <a:ext cx="2279862" cy="2279862"/>
            </a:xfrm>
            <a:prstGeom prst="ellipse">
              <a:avLst/>
            </a:prstGeom>
            <a:solidFill>
              <a:srgbClr val="775EB9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5926" y="2566833"/>
              <a:ext cx="806138" cy="837752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1631504" y="4465278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 Black" charset="0"/>
                <a:ea typeface="Roboto Black" charset="0"/>
                <a:cs typeface="Roboto Black" charset="0"/>
              </a:rPr>
              <a:t>CROWDSOURCING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799856" y="3012413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75EB9"/>
                </a:solidFill>
                <a:effectLst/>
                <a:uLnTx/>
                <a:uFillTx/>
                <a:latin typeface="Roboto Black" charset="0"/>
                <a:ea typeface="Roboto Black" charset="0"/>
                <a:cs typeface="Roboto Black" charset="0"/>
              </a:rPr>
              <a:t>CROWDFUNDING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75EB9"/>
              </a:solidFill>
              <a:effectLst/>
              <a:uLnTx/>
              <a:uFillTx/>
              <a:latin typeface="Roboto Black" charset="0"/>
              <a:ea typeface="Roboto Black" charset="0"/>
              <a:cs typeface="Roboto Black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78565" y="4465278"/>
            <a:ext cx="24719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DE396"/>
                </a:solidFill>
                <a:effectLst/>
                <a:uLnTx/>
                <a:uFillTx/>
                <a:latin typeface="Roboto Black" charset="0"/>
                <a:ea typeface="Roboto Black" charset="0"/>
                <a:cs typeface="Roboto Black" charset="0"/>
              </a:rPr>
              <a:t>CROWDACTING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 flipV="1">
            <a:off x="4223794" y="3789041"/>
            <a:ext cx="840287" cy="458370"/>
          </a:xfrm>
          <a:prstGeom prst="line">
            <a:avLst/>
          </a:prstGeom>
          <a:ln w="50800">
            <a:solidFill>
              <a:srgbClr val="D6DCD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373054" y="3907805"/>
            <a:ext cx="822696" cy="457299"/>
          </a:xfrm>
          <a:prstGeom prst="line">
            <a:avLst/>
          </a:prstGeom>
          <a:ln w="50800">
            <a:solidFill>
              <a:srgbClr val="D6DCD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54195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MOD</a:t>
            </a:r>
            <a:r>
              <a:rPr lang="nl-BE" dirty="0"/>
              <a:t>ÈLES DE LEVÉE DE FONDS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287688" y="2610590"/>
            <a:ext cx="2755272" cy="2567320"/>
            <a:chOff x="1442000" y="1940639"/>
            <a:chExt cx="2755272" cy="2567320"/>
          </a:xfrm>
        </p:grpSpPr>
        <p:sp>
          <p:nvSpPr>
            <p:cNvPr id="15" name="Oval 14"/>
            <p:cNvSpPr/>
            <p:nvPr/>
          </p:nvSpPr>
          <p:spPr>
            <a:xfrm>
              <a:off x="1775520" y="1940639"/>
              <a:ext cx="2088232" cy="2088232"/>
            </a:xfrm>
            <a:prstGeom prst="ellipse">
              <a:avLst/>
            </a:prstGeom>
            <a:solidFill>
              <a:srgbClr val="D6DCD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1336" y="2563217"/>
              <a:ext cx="736600" cy="7239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442000" y="4077072"/>
              <a:ext cx="275527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3ACEE4"/>
                  </a:solidFill>
                  <a:effectLst/>
                  <a:uLnTx/>
                  <a:uFillTx/>
                  <a:latin typeface="Roboto Black" charset="0"/>
                  <a:ea typeface="Roboto Black" charset="0"/>
                  <a:cs typeface="Roboto Black" charset="0"/>
                </a:rPr>
                <a:t>DONATION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42960" y="2610590"/>
            <a:ext cx="2755272" cy="2569864"/>
            <a:chOff x="4826376" y="1940639"/>
            <a:chExt cx="2755272" cy="2569864"/>
          </a:xfrm>
        </p:grpSpPr>
        <p:sp>
          <p:nvSpPr>
            <p:cNvPr id="21" name="Oval 20"/>
            <p:cNvSpPr/>
            <p:nvPr/>
          </p:nvSpPr>
          <p:spPr>
            <a:xfrm>
              <a:off x="5159896" y="1940639"/>
              <a:ext cx="2088232" cy="2088232"/>
            </a:xfrm>
            <a:prstGeom prst="ellipse">
              <a:avLst/>
            </a:prstGeom>
            <a:solidFill>
              <a:srgbClr val="D6DCD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3812" y="2629155"/>
              <a:ext cx="660400" cy="71120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4826376" y="4079616"/>
              <a:ext cx="275527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3ACEE4"/>
                  </a:solidFill>
                  <a:effectLst/>
                  <a:uLnTx/>
                  <a:uFillTx/>
                  <a:latin typeface="Roboto Black" charset="0"/>
                  <a:ea typeface="Roboto Black" charset="0"/>
                  <a:cs typeface="Roboto Black" charset="0"/>
                </a:rPr>
                <a:t>REWARD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304377" y="6008622"/>
            <a:ext cx="3604700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1200" cap="none" spc="0" normalizeH="0" baseline="0" noProof="0" dirty="0">
                <a:ln>
                  <a:noFill/>
                </a:ln>
                <a:solidFill>
                  <a:srgbClr val="8495A2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CROWDFUNDING NON FINANCIER</a:t>
            </a:r>
            <a:endParaRPr kumimoji="0" lang="fr-BE" sz="1600" b="1" i="0" u="none" strike="noStrike" kern="1200" cap="none" spc="0" normalizeH="0" baseline="0" noProof="0" dirty="0">
              <a:ln>
                <a:noFill/>
              </a:ln>
              <a:solidFill>
                <a:srgbClr val="8495A2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7" name="Arc 16"/>
          <p:cNvSpPr/>
          <p:nvPr/>
        </p:nvSpPr>
        <p:spPr>
          <a:xfrm rot="19801500" flipH="1" flipV="1">
            <a:off x="4677106" y="3064478"/>
            <a:ext cx="2731709" cy="2733879"/>
          </a:xfrm>
          <a:prstGeom prst="arc">
            <a:avLst>
              <a:gd name="adj1" fmla="val 14692362"/>
              <a:gd name="adj2" fmla="val 21248752"/>
            </a:avLst>
          </a:prstGeom>
          <a:ln w="50800" cap="rnd">
            <a:solidFill>
              <a:srgbClr val="8495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49969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NOS CAT</a:t>
            </a:r>
            <a:r>
              <a:rPr lang="nl-BE" dirty="0"/>
              <a:t>ÉGORIES DE PROJETS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1252298" y="2708920"/>
            <a:ext cx="1891572" cy="1891572"/>
          </a:xfrm>
          <a:prstGeom prst="ellipse">
            <a:avLst/>
          </a:prstGeom>
          <a:solidFill>
            <a:srgbClr val="D6DCD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20448" y="4365104"/>
            <a:ext cx="2755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Entrepreneuriaux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484" y="3343556"/>
            <a:ext cx="711200" cy="622300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3848670" y="2708920"/>
            <a:ext cx="1891572" cy="1891572"/>
          </a:xfrm>
          <a:prstGeom prst="ellipse">
            <a:avLst/>
          </a:prstGeom>
          <a:solidFill>
            <a:srgbClr val="D6DCD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791744" y="4367648"/>
            <a:ext cx="2005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Culturels, médiatiques &amp; artistiques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1" i="0" u="none" strike="noStrike" kern="1200" cap="none" spc="0" normalizeH="0" baseline="0" noProof="0" dirty="0">
              <a:ln>
                <a:noFill/>
              </a:ln>
              <a:solidFill>
                <a:srgbClr val="2E3C3D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906" y="3305456"/>
            <a:ext cx="673100" cy="660400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9119754" y="2708920"/>
            <a:ext cx="1891572" cy="1891572"/>
          </a:xfrm>
          <a:prstGeom prst="ellipse">
            <a:avLst/>
          </a:prstGeom>
          <a:solidFill>
            <a:srgbClr val="D6DCD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995288" y="4367648"/>
            <a:ext cx="2285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Initiatives citoyennes &amp; Commerces de proximité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408" y="3284984"/>
            <a:ext cx="596900" cy="749300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>
            <a:off x="6556028" y="2708920"/>
            <a:ext cx="1891572" cy="1891572"/>
          </a:xfrm>
          <a:prstGeom prst="ellipse">
            <a:avLst/>
          </a:prstGeom>
          <a:solidFill>
            <a:srgbClr val="D6DCD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32132" y="4367648"/>
            <a:ext cx="2084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Non-marchands</a:t>
            </a: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, sociaux &amp; humanitaires 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564" y="3343556"/>
            <a:ext cx="6985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8313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APPROCHE INT</a:t>
            </a:r>
            <a:r>
              <a:rPr lang="nl-BE" dirty="0"/>
              <a:t>ÉGRÉE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269" y="2348880"/>
            <a:ext cx="2719202" cy="273630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101534" y="1990581"/>
            <a:ext cx="3672408" cy="1582435"/>
            <a:chOff x="1101534" y="1628800"/>
            <a:chExt cx="3672408" cy="1582435"/>
          </a:xfrm>
        </p:grpSpPr>
        <p:sp>
          <p:nvSpPr>
            <p:cNvPr id="13" name="Rectangle 12"/>
            <p:cNvSpPr/>
            <p:nvPr/>
          </p:nvSpPr>
          <p:spPr>
            <a:xfrm>
              <a:off x="1101534" y="2564904"/>
              <a:ext cx="367240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C3D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 Analyse des projets entrants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C3D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 avec nos partenaires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1038" y="1628800"/>
              <a:ext cx="533400" cy="5334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560102" y="2257495"/>
              <a:ext cx="275527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3ACEE4"/>
                  </a:solidFill>
                  <a:effectLst/>
                  <a:uLnTx/>
                  <a:uFillTx/>
                  <a:latin typeface="Roboto Black" charset="0"/>
                  <a:ea typeface="Roboto Black" charset="0"/>
                  <a:cs typeface="Roboto Black" charset="0"/>
                </a:rPr>
                <a:t>DIAGNOSTIC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95411" y="4264599"/>
            <a:ext cx="3672408" cy="1335674"/>
            <a:chOff x="1095411" y="3686794"/>
            <a:chExt cx="3672408" cy="1335674"/>
          </a:xfrm>
        </p:grpSpPr>
        <p:sp>
          <p:nvSpPr>
            <p:cNvPr id="12" name="Rectangle 11"/>
            <p:cNvSpPr/>
            <p:nvPr/>
          </p:nvSpPr>
          <p:spPr>
            <a:xfrm>
              <a:off x="1095411" y="4653136"/>
              <a:ext cx="36724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C3D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 </a:t>
              </a:r>
              <a:r>
                <a:rPr kumimoji="0" lang="fr-B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C3D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Utilisation optimale des fonds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71038" y="3686794"/>
              <a:ext cx="647700" cy="6731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560102" y="4359894"/>
              <a:ext cx="275527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3ACEE4"/>
                  </a:solidFill>
                  <a:effectLst/>
                  <a:uLnTx/>
                  <a:uFillTx/>
                  <a:latin typeface="Roboto Black" charset="0"/>
                  <a:ea typeface="Roboto Black" charset="0"/>
                  <a:cs typeface="Roboto Black" charset="0"/>
                </a:rPr>
                <a:t>SUIVI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92144" y="4226499"/>
            <a:ext cx="3672408" cy="1373774"/>
            <a:chOff x="7860072" y="3648694"/>
            <a:chExt cx="3672408" cy="1373774"/>
          </a:xfrm>
        </p:grpSpPr>
        <p:sp>
          <p:nvSpPr>
            <p:cNvPr id="15" name="Rectangle 14"/>
            <p:cNvSpPr/>
            <p:nvPr/>
          </p:nvSpPr>
          <p:spPr>
            <a:xfrm>
              <a:off x="7860072" y="4653136"/>
              <a:ext cx="36724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C3D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Planification des campagnes 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81176" y="3648694"/>
              <a:ext cx="698500" cy="7112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8318640" y="4359894"/>
              <a:ext cx="275527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3ACEE4"/>
                  </a:solidFill>
                  <a:effectLst/>
                  <a:uLnTx/>
                  <a:uFillTx/>
                  <a:latin typeface="Roboto Black" charset="0"/>
                  <a:ea typeface="Roboto Black" charset="0"/>
                  <a:cs typeface="Roboto Black" charset="0"/>
                </a:rPr>
                <a:t>COLLECTE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92144" y="1990581"/>
            <a:ext cx="3672408" cy="1377444"/>
            <a:chOff x="7860072" y="1628800"/>
            <a:chExt cx="3672408" cy="1377444"/>
          </a:xfrm>
        </p:grpSpPr>
        <p:sp>
          <p:nvSpPr>
            <p:cNvPr id="14" name="Rectangle 13"/>
            <p:cNvSpPr/>
            <p:nvPr/>
          </p:nvSpPr>
          <p:spPr>
            <a:xfrm>
              <a:off x="7860072" y="2636912"/>
              <a:ext cx="36724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C3D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 Elaboration des </a:t>
              </a:r>
              <a:r>
                <a:rPr kumimoji="0" lang="fr-B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C3D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campagnes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6076" y="1628800"/>
              <a:ext cx="660400" cy="66040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8352790" y="2257495"/>
              <a:ext cx="275527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3ACEE4"/>
                  </a:solidFill>
                  <a:effectLst/>
                  <a:uLnTx/>
                  <a:uFillTx/>
                  <a:latin typeface="Roboto Black" charset="0"/>
                  <a:ea typeface="Roboto Black" charset="0"/>
                  <a:cs typeface="Roboto Black" charset="0"/>
                </a:rPr>
                <a:t>DESIGN</a:t>
              </a:r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H="1" flipV="1">
            <a:off x="3318738" y="2204864"/>
            <a:ext cx="1697142" cy="845299"/>
          </a:xfrm>
          <a:prstGeom prst="line">
            <a:avLst/>
          </a:prstGeom>
          <a:ln w="38100">
            <a:solidFill>
              <a:srgbClr val="D6DCD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431704" y="4725144"/>
            <a:ext cx="1993416" cy="0"/>
          </a:xfrm>
          <a:prstGeom prst="line">
            <a:avLst/>
          </a:prstGeom>
          <a:ln w="38100">
            <a:solidFill>
              <a:srgbClr val="D6DCD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672064" y="2523981"/>
            <a:ext cx="1993416" cy="0"/>
          </a:xfrm>
          <a:prstGeom prst="line">
            <a:avLst/>
          </a:prstGeom>
          <a:ln w="38100">
            <a:solidFill>
              <a:srgbClr val="D6DCD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7500838" y="4173163"/>
            <a:ext cx="1289198" cy="551981"/>
          </a:xfrm>
          <a:prstGeom prst="line">
            <a:avLst/>
          </a:prstGeom>
          <a:ln w="38100">
            <a:solidFill>
              <a:srgbClr val="D6DCD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97276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TROIS GRANDES PHASES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487488" y="3068960"/>
            <a:ext cx="9217024" cy="792088"/>
            <a:chOff x="1487488" y="2060848"/>
            <a:chExt cx="9217024" cy="792088"/>
          </a:xfrm>
        </p:grpSpPr>
        <p:sp>
          <p:nvSpPr>
            <p:cNvPr id="7" name="Rounded Rectangle 6"/>
            <p:cNvSpPr/>
            <p:nvPr/>
          </p:nvSpPr>
          <p:spPr>
            <a:xfrm>
              <a:off x="1487488" y="2060848"/>
              <a:ext cx="2592000" cy="792088"/>
            </a:xfrm>
            <a:prstGeom prst="roundRect">
              <a:avLst>
                <a:gd name="adj" fmla="val 5646"/>
              </a:avLst>
            </a:prstGeom>
            <a:solidFill>
              <a:srgbClr val="3AC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800000" y="2060848"/>
              <a:ext cx="2592000" cy="792088"/>
            </a:xfrm>
            <a:prstGeom prst="roundRect">
              <a:avLst>
                <a:gd name="adj" fmla="val 5646"/>
              </a:avLst>
            </a:prstGeom>
            <a:solidFill>
              <a:srgbClr val="7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8112224" y="2060848"/>
              <a:ext cx="2592288" cy="792088"/>
            </a:xfrm>
            <a:prstGeom prst="roundRect">
              <a:avLst>
                <a:gd name="adj" fmla="val 5646"/>
              </a:avLst>
            </a:prstGeom>
            <a:solidFill>
              <a:srgbClr val="775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69525" y="2272226"/>
              <a:ext cx="24719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Roboto Medium" charset="0"/>
                  <a:ea typeface="Roboto Medium" charset="0"/>
                  <a:cs typeface="Roboto Medium" charset="0"/>
                </a:rPr>
                <a:t>PRÉCAMPAGNE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59855" y="2272226"/>
              <a:ext cx="24719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Roboto Medium" charset="0"/>
                  <a:ea typeface="Roboto Medium" charset="0"/>
                  <a:cs typeface="Roboto Medium" charset="0"/>
                </a:rPr>
                <a:t>CAMPAGNE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72400" y="2272226"/>
              <a:ext cx="24719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Roboto Medium" charset="0"/>
                  <a:ea typeface="Roboto Medium" charset="0"/>
                  <a:cs typeface="Roboto Medium" charset="0"/>
                </a:rPr>
                <a:t>POST-CAMPAGNE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169600" y="2312892"/>
              <a:ext cx="540000" cy="306000"/>
              <a:chOff x="8336632" y="2933328"/>
              <a:chExt cx="642646" cy="38880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8250231" y="3019729"/>
                <a:ext cx="388801" cy="2160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>
                <a:alphaModFix amt="50000"/>
              </a:blip>
              <a:stretch>
                <a:fillRect/>
              </a:stretch>
            </p:blipFill>
            <p:spPr>
              <a:xfrm rot="16200000">
                <a:off x="8458026" y="3019729"/>
                <a:ext cx="388801" cy="216000"/>
              </a:xfrm>
              <a:prstGeom prst="rect">
                <a:avLst/>
              </a:prstGeom>
              <a:noFill/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>
                <a:alphaModFix amt="15000"/>
              </a:blip>
              <a:stretch>
                <a:fillRect/>
              </a:stretch>
            </p:blipFill>
            <p:spPr>
              <a:xfrm rot="16200000">
                <a:off x="8676877" y="3019729"/>
                <a:ext cx="388801" cy="216000"/>
              </a:xfrm>
              <a:prstGeom prst="rect">
                <a:avLst/>
              </a:prstGeom>
              <a:noFill/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7520139" y="2312892"/>
              <a:ext cx="540000" cy="306000"/>
              <a:chOff x="8336632" y="2933328"/>
              <a:chExt cx="642646" cy="388801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8250231" y="3019729"/>
                <a:ext cx="388801" cy="21600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>
                <a:alphaModFix amt="50000"/>
              </a:blip>
              <a:stretch>
                <a:fillRect/>
              </a:stretch>
            </p:blipFill>
            <p:spPr>
              <a:xfrm rot="16200000">
                <a:off x="8458026" y="3019729"/>
                <a:ext cx="388801" cy="216000"/>
              </a:xfrm>
              <a:prstGeom prst="rect">
                <a:avLst/>
              </a:prstGeom>
              <a:noFill/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>
                <a:alphaModFix amt="15000"/>
              </a:blip>
              <a:stretch>
                <a:fillRect/>
              </a:stretch>
            </p:blipFill>
            <p:spPr>
              <a:xfrm rot="16200000">
                <a:off x="8676877" y="3019729"/>
                <a:ext cx="388801" cy="216000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220814653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CROWDFUNDING CANVAS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559496" y="1628800"/>
            <a:ext cx="1728192" cy="2808312"/>
          </a:xfrm>
          <a:prstGeom prst="roundRect">
            <a:avLst>
              <a:gd name="adj" fmla="val 5646"/>
            </a:avLst>
          </a:prstGeom>
          <a:solidFill>
            <a:srgbClr val="E3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395700" y="1628800"/>
            <a:ext cx="1728192" cy="2808312"/>
          </a:xfrm>
          <a:prstGeom prst="roundRect">
            <a:avLst>
              <a:gd name="adj" fmla="val 5646"/>
            </a:avLst>
          </a:prstGeom>
          <a:solidFill>
            <a:srgbClr val="E3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5231904" y="1628800"/>
            <a:ext cx="1728192" cy="1350000"/>
          </a:xfrm>
          <a:prstGeom prst="roundRect">
            <a:avLst>
              <a:gd name="adj" fmla="val 5646"/>
            </a:avLst>
          </a:prstGeom>
          <a:solidFill>
            <a:srgbClr val="E3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7068108" y="1628800"/>
            <a:ext cx="1728192" cy="2808312"/>
          </a:xfrm>
          <a:prstGeom prst="roundRect">
            <a:avLst>
              <a:gd name="adj" fmla="val 5646"/>
            </a:avLst>
          </a:prstGeom>
          <a:solidFill>
            <a:srgbClr val="E3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8904312" y="1628800"/>
            <a:ext cx="1728192" cy="2808312"/>
          </a:xfrm>
          <a:prstGeom prst="roundRect">
            <a:avLst>
              <a:gd name="adj" fmla="val 5646"/>
            </a:avLst>
          </a:prstGeom>
          <a:solidFill>
            <a:srgbClr val="E3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 rot="16200000">
            <a:off x="3077179" y="3020384"/>
            <a:ext cx="1435834" cy="4471200"/>
          </a:xfrm>
          <a:prstGeom prst="roundRect">
            <a:avLst>
              <a:gd name="adj" fmla="val 5646"/>
            </a:avLst>
          </a:prstGeom>
          <a:solidFill>
            <a:srgbClr val="E3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 rot="16200000">
            <a:off x="7678987" y="3020384"/>
            <a:ext cx="1435834" cy="4471200"/>
          </a:xfrm>
          <a:prstGeom prst="roundRect">
            <a:avLst>
              <a:gd name="adj" fmla="val 5646"/>
            </a:avLst>
          </a:prstGeom>
          <a:solidFill>
            <a:srgbClr val="E3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5231904" y="3087112"/>
            <a:ext cx="1728192" cy="1350000"/>
          </a:xfrm>
          <a:prstGeom prst="roundRect">
            <a:avLst>
              <a:gd name="adj" fmla="val 5646"/>
            </a:avLst>
          </a:prstGeom>
          <a:solidFill>
            <a:srgbClr val="E3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554" y="2525438"/>
            <a:ext cx="610076" cy="5435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404" y="2420888"/>
            <a:ext cx="454784" cy="643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600" y="1850196"/>
            <a:ext cx="576799" cy="6211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600" y="3356257"/>
            <a:ext cx="576799" cy="5767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7976" y="2499221"/>
            <a:ext cx="598983" cy="5878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0008" y="2510313"/>
            <a:ext cx="576799" cy="5767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6959" y="4803030"/>
            <a:ext cx="565706" cy="58789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720" y="4797152"/>
            <a:ext cx="565707" cy="610076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1187624" y="3212976"/>
            <a:ext cx="2471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3ACEE4"/>
                </a:solidFill>
                <a:latin typeface="Roboto Black" charset="0"/>
                <a:ea typeface="Roboto Black" charset="0"/>
                <a:cs typeface="Roboto Black" charset="0"/>
              </a:rPr>
              <a:t>POURQUOI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992840" y="3212976"/>
            <a:ext cx="2471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3ACEE4"/>
                </a:solidFill>
                <a:latin typeface="Roboto Black" charset="0"/>
                <a:ea typeface="Roboto Black" charset="0"/>
                <a:cs typeface="Roboto Black" charset="0"/>
              </a:rPr>
              <a:t>PROJET</a:t>
            </a:r>
            <a:endParaRPr lang="en-US" sz="1600" b="1" dirty="0">
              <a:solidFill>
                <a:srgbClr val="3ACEE4"/>
              </a:solidFill>
              <a:latin typeface="Roboto Black" charset="0"/>
              <a:ea typeface="Roboto Black" charset="0"/>
              <a:cs typeface="Roboto Black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860031" y="2534403"/>
            <a:ext cx="2471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3ACEE4"/>
                </a:solidFill>
                <a:latin typeface="Roboto Black" charset="0"/>
                <a:ea typeface="Roboto Black" charset="0"/>
                <a:cs typeface="Roboto Black" charset="0"/>
              </a:rPr>
              <a:t>CONTREPARTIE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860031" y="3936778"/>
            <a:ext cx="2471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3ACEE4"/>
                </a:solidFill>
                <a:latin typeface="Roboto Black" charset="0"/>
                <a:ea typeface="Roboto Black" charset="0"/>
                <a:cs typeface="Roboto Black" charset="0"/>
              </a:rPr>
              <a:t>RESSOURCES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691499" y="3212976"/>
            <a:ext cx="2471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3ACEE4"/>
                </a:solidFill>
                <a:latin typeface="Roboto Black" charset="0"/>
                <a:ea typeface="Roboto Black" charset="0"/>
                <a:cs typeface="Roboto Black" charset="0"/>
              </a:rPr>
              <a:t>PROMOTION</a:t>
            </a:r>
            <a:endParaRPr lang="en-US" sz="1600" b="1" dirty="0">
              <a:solidFill>
                <a:srgbClr val="3ACEE4"/>
              </a:solidFill>
              <a:latin typeface="Roboto Black" charset="0"/>
              <a:ea typeface="Roboto Black" charset="0"/>
              <a:cs typeface="Roboto Black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532439" y="3212976"/>
            <a:ext cx="2471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3ACEE4"/>
                </a:solidFill>
                <a:latin typeface="Roboto Black" charset="0"/>
                <a:ea typeface="Roboto Black" charset="0"/>
                <a:cs typeface="Roboto Black" charset="0"/>
              </a:rPr>
              <a:t>COMMUNAUT</a:t>
            </a:r>
            <a:r>
              <a:rPr lang="nl-BE" sz="1600" b="1" dirty="0">
                <a:solidFill>
                  <a:srgbClr val="3ACEE4"/>
                </a:solidFill>
                <a:latin typeface="Roboto Black" charset="0"/>
                <a:ea typeface="Roboto Black" charset="0"/>
                <a:cs typeface="Roboto Black" charset="0"/>
              </a:rPr>
              <a:t>É</a:t>
            </a:r>
            <a:endParaRPr lang="en-US" sz="1600" b="1" dirty="0">
              <a:solidFill>
                <a:srgbClr val="3ACEE4"/>
              </a:solidFill>
              <a:latin typeface="Roboto Black" charset="0"/>
              <a:ea typeface="Roboto Black" charset="0"/>
              <a:cs typeface="Roboto Black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214803" y="5445224"/>
            <a:ext cx="2471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b="1" dirty="0">
                <a:solidFill>
                  <a:srgbClr val="3ACEE4"/>
                </a:solidFill>
                <a:latin typeface="Roboto Black" charset="0"/>
                <a:ea typeface="Roboto Black" charset="0"/>
                <a:cs typeface="Roboto Black" charset="0"/>
              </a:rPr>
              <a:t>MONTANT CIBLÉ</a:t>
            </a:r>
            <a:endParaRPr lang="en-US" sz="1600" b="1" dirty="0">
              <a:solidFill>
                <a:srgbClr val="3ACEE4"/>
              </a:solidFill>
              <a:latin typeface="Roboto Black" charset="0"/>
              <a:ea typeface="Roboto Black" charset="0"/>
              <a:cs typeface="Roboto Black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615952" y="5445224"/>
            <a:ext cx="2471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b="1">
                <a:solidFill>
                  <a:srgbClr val="3ACEE4"/>
                </a:solidFill>
                <a:latin typeface="Roboto Black" charset="0"/>
                <a:ea typeface="Roboto Black" charset="0"/>
                <a:cs typeface="Roboto Black" charset="0"/>
              </a:rPr>
              <a:t>COÛTS</a:t>
            </a:r>
            <a:endParaRPr lang="en-US" sz="1600" b="1" dirty="0">
              <a:solidFill>
                <a:srgbClr val="3ACEE4"/>
              </a:solidFill>
              <a:latin typeface="Roboto Black" charset="0"/>
              <a:ea typeface="Roboto Black" charset="0"/>
              <a:cs typeface="Robot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73193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519EADB-DE0F-44F3-AE25-11DC82ED89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5480" y="2997026"/>
            <a:ext cx="9361040" cy="1584176"/>
          </a:xfrm>
        </p:spPr>
        <p:txBody>
          <a:bodyPr/>
          <a:lstStyle/>
          <a:p>
            <a:r>
              <a:rPr lang="en-US" sz="2000" dirty="0"/>
              <a:t>QUELS SONT NOS</a:t>
            </a:r>
            <a:br>
              <a:rPr lang="en-US" sz="2000" dirty="0"/>
            </a:br>
            <a:r>
              <a:rPr lang="en-US" dirty="0"/>
              <a:t>R</a:t>
            </a:r>
            <a:r>
              <a:rPr lang="nl-BE" dirty="0"/>
              <a:t>ÉSULTATS ?</a:t>
            </a:r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979827E-EE72-49C6-826D-024EC153E6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5441" r="5441"/>
          <a:stretch/>
        </p:blipFill>
        <p:spPr>
          <a:xfrm>
            <a:off x="5697175" y="2132856"/>
            <a:ext cx="792162" cy="79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7146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DEPUIS </a:t>
            </a:r>
            <a:r>
              <a:rPr lang="nl-BE" dirty="0"/>
              <a:t>JUIN 2014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1252298" y="2708920"/>
            <a:ext cx="1891572" cy="1891572"/>
          </a:xfrm>
          <a:prstGeom prst="ellipse">
            <a:avLst/>
          </a:prstGeom>
          <a:solidFill>
            <a:srgbClr val="D6DCD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20448" y="4365104"/>
            <a:ext cx="2755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99 projets hébergés</a:t>
            </a:r>
          </a:p>
        </p:txBody>
      </p:sp>
      <p:sp>
        <p:nvSpPr>
          <p:cNvPr id="27" name="Oval 26"/>
          <p:cNvSpPr/>
          <p:nvPr/>
        </p:nvSpPr>
        <p:spPr>
          <a:xfrm>
            <a:off x="3848670" y="2708920"/>
            <a:ext cx="1891572" cy="1891572"/>
          </a:xfrm>
          <a:prstGeom prst="ellipse">
            <a:avLst/>
          </a:prstGeom>
          <a:solidFill>
            <a:srgbClr val="D6DCD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91744" y="4367648"/>
            <a:ext cx="2005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70 collectes bouclées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1" i="0" u="none" strike="noStrike" kern="1200" cap="none" spc="0" normalizeH="0" baseline="0" noProof="0" dirty="0">
              <a:ln>
                <a:noFill/>
              </a:ln>
              <a:solidFill>
                <a:srgbClr val="2E3C3D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9119754" y="2708920"/>
            <a:ext cx="1891572" cy="1891572"/>
          </a:xfrm>
          <a:prstGeom prst="ellipse">
            <a:avLst/>
          </a:prstGeom>
          <a:solidFill>
            <a:srgbClr val="D6DCD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995288" y="4367648"/>
            <a:ext cx="2285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+ 8 850 membres</a:t>
            </a:r>
          </a:p>
        </p:txBody>
      </p:sp>
      <p:sp>
        <p:nvSpPr>
          <p:cNvPr id="33" name="Oval 32"/>
          <p:cNvSpPr/>
          <p:nvPr/>
        </p:nvSpPr>
        <p:spPr>
          <a:xfrm>
            <a:off x="6556028" y="2708920"/>
            <a:ext cx="1891572" cy="1891572"/>
          </a:xfrm>
          <a:prstGeom prst="ellipse">
            <a:avLst/>
          </a:prstGeom>
          <a:solidFill>
            <a:srgbClr val="D6DCD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32132" y="4367648"/>
            <a:ext cx="2084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+ </a:t>
            </a: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525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</a:t>
            </a: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000 €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levés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477" y="3238620"/>
            <a:ext cx="875214" cy="8321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935" y="3296011"/>
            <a:ext cx="703042" cy="717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8337" y="3219528"/>
            <a:ext cx="731738" cy="846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2498" y="3281664"/>
            <a:ext cx="746084" cy="7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4165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98E3915-BAF0-47BC-97DA-C158BE68E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5480" y="2997026"/>
            <a:ext cx="9361040" cy="1584176"/>
          </a:xfrm>
        </p:spPr>
        <p:txBody>
          <a:bodyPr/>
          <a:lstStyle/>
          <a:p>
            <a:r>
              <a:rPr lang="en-US" sz="2000" dirty="0"/>
              <a:t>QUEL EST NOTRE</a:t>
            </a:r>
            <a:br>
              <a:rPr lang="en-US" sz="2000" dirty="0"/>
            </a:br>
            <a:r>
              <a:rPr lang="nl-BE" dirty="0"/>
              <a:t>BUSINESS MODEL ?</a:t>
            </a:r>
            <a:endParaRPr lang="en-US" dirty="0"/>
          </a:p>
        </p:txBody>
      </p:sp>
      <p:pic>
        <p:nvPicPr>
          <p:cNvPr id="11" name="Picture Placeholder 8">
            <a:extLst>
              <a:ext uri="{FF2B5EF4-FFF2-40B4-BE49-F238E27FC236}">
                <a16:creationId xmlns:a16="http://schemas.microsoft.com/office/drawing/2014/main" id="{987F11D8-3276-4364-8D57-1BFAE4455D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1317" t="-5012" r="1317" b="-5012"/>
          <a:stretch/>
        </p:blipFill>
        <p:spPr>
          <a:xfrm>
            <a:off x="5697175" y="2132856"/>
            <a:ext cx="792162" cy="79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2355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</a:t>
            </a:r>
            <a:r>
              <a:rPr lang="nl-BE" dirty="0"/>
              <a:t>ÉLIMINAIRES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40560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TARIFICATION POUR LE CROWDFUNDING NON-FINANCIER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03512" y="1988840"/>
            <a:ext cx="9145016" cy="3744416"/>
            <a:chOff x="1487488" y="1988840"/>
            <a:chExt cx="9145016" cy="3744416"/>
          </a:xfrm>
        </p:grpSpPr>
        <p:sp>
          <p:nvSpPr>
            <p:cNvPr id="15" name="Oval 14"/>
            <p:cNvSpPr/>
            <p:nvPr/>
          </p:nvSpPr>
          <p:spPr>
            <a:xfrm>
              <a:off x="1487488" y="1988840"/>
              <a:ext cx="3744416" cy="3744416"/>
            </a:xfrm>
            <a:prstGeom prst="ellipse">
              <a:avLst/>
            </a:prstGeom>
            <a:solidFill>
              <a:srgbClr val="3ACEE4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ZoneTexte 3"/>
            <p:cNvSpPr txBox="1"/>
            <p:nvPr/>
          </p:nvSpPr>
          <p:spPr>
            <a:xfrm>
              <a:off x="1487488" y="3068960"/>
              <a:ext cx="3957800" cy="1323439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8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charset="0"/>
                  <a:ea typeface="Roboto Black" charset="0"/>
                  <a:cs typeface="Roboto Black" charset="0"/>
                </a:rPr>
                <a:t>150€</a:t>
              </a:r>
              <a:r>
                <a:rPr kumimoji="0" lang="nl-B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Medium" charset="0"/>
                  <a:ea typeface="Roboto Medium" charset="0"/>
                  <a:cs typeface="Roboto Medium" charset="0"/>
                </a:rPr>
                <a:t>TTC</a:t>
              </a:r>
              <a:endParaRPr kumimoji="0" lang="fr-B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charset="0"/>
                <a:ea typeface="Roboto Medium" charset="0"/>
                <a:cs typeface="Roboto Medium" charset="0"/>
              </a:endParaRPr>
            </a:p>
          </p:txBody>
        </p:sp>
        <p:sp>
          <p:nvSpPr>
            <p:cNvPr id="17" name="ZoneTexte 3"/>
            <p:cNvSpPr txBox="1"/>
            <p:nvPr/>
          </p:nvSpPr>
          <p:spPr>
            <a:xfrm>
              <a:off x="1775520" y="4148617"/>
              <a:ext cx="3168352" cy="387798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2400" b="1" i="0" u="none" strike="noStrike" kern="1200" cap="none" spc="100" normalizeH="0" baseline="0" noProof="0">
                  <a:ln>
                    <a:noFill/>
                  </a:ln>
                  <a:solidFill>
                    <a:prstClr val="white">
                      <a:alpha val="60000"/>
                    </a:prstClr>
                  </a:solidFill>
                  <a:effectLst/>
                  <a:uLnTx/>
                  <a:uFillTx/>
                  <a:latin typeface="Roboto Black" charset="0"/>
                  <a:ea typeface="Roboto Black" charset="0"/>
                  <a:cs typeface="Roboto Black" charset="0"/>
                </a:rPr>
                <a:t>HÉBERGEMENT</a:t>
              </a:r>
              <a:endParaRPr kumimoji="0" lang="fr-BE" sz="2400" b="0" i="0" u="none" strike="noStrike" kern="1200" cap="none" spc="10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Roboto Medium" charset="0"/>
                <a:ea typeface="Roboto Medium" charset="0"/>
                <a:cs typeface="Roboto Medium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528049" y="3212976"/>
              <a:ext cx="3528391" cy="1293242"/>
            </a:xfrm>
            <a:prstGeom prst="roundRect">
              <a:avLst>
                <a:gd name="adj" fmla="val 10845"/>
              </a:avLst>
            </a:prstGeom>
            <a:solidFill>
              <a:srgbClr val="2DE3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64959" y="3429000"/>
              <a:ext cx="386754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8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charset="0"/>
                  <a:ea typeface="Roboto Black" charset="0"/>
                  <a:cs typeface="Roboto Black" charset="0"/>
                </a:rPr>
                <a:t>7%</a:t>
              </a:r>
              <a:endParaRPr kumimoji="0" lang="fr-BE" sz="8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charset="0"/>
                <a:ea typeface="Roboto Medium" charset="0"/>
                <a:cs typeface="Roboto Medium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597370" y="3730679"/>
              <a:ext cx="642646" cy="388801"/>
              <a:chOff x="1631452" y="5331523"/>
              <a:chExt cx="642646" cy="388801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1545051" y="5417924"/>
                <a:ext cx="388801" cy="216000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2">
                <a:alphaModFix amt="50000"/>
              </a:blip>
              <a:stretch>
                <a:fillRect/>
              </a:stretch>
            </p:blipFill>
            <p:spPr>
              <a:xfrm rot="16200000">
                <a:off x="1752846" y="5417924"/>
                <a:ext cx="388801" cy="216000"/>
              </a:xfrm>
              <a:prstGeom prst="rect">
                <a:avLst/>
              </a:prstGeom>
              <a:noFill/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>
                <a:alphaModFix amt="15000"/>
              </a:blip>
              <a:stretch>
                <a:fillRect/>
              </a:stretch>
            </p:blipFill>
            <p:spPr>
              <a:xfrm rot="16200000">
                <a:off x="1971697" y="5417924"/>
                <a:ext cx="388801" cy="216000"/>
              </a:xfrm>
              <a:prstGeom prst="rect">
                <a:avLst/>
              </a:prstGeom>
              <a:noFill/>
            </p:spPr>
          </p:pic>
        </p:grpSp>
        <p:sp>
          <p:nvSpPr>
            <p:cNvPr id="25" name="ZoneTexte 3"/>
            <p:cNvSpPr txBox="1"/>
            <p:nvPr/>
          </p:nvSpPr>
          <p:spPr>
            <a:xfrm>
              <a:off x="8184108" y="3583448"/>
              <a:ext cx="2088356" cy="683264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2400" b="1" i="0" u="none" strike="noStrike" kern="1200" cap="none" spc="100" normalizeH="0" baseline="0" noProof="0" dirty="0">
                  <a:ln>
                    <a:noFill/>
                  </a:ln>
                  <a:solidFill>
                    <a:prstClr val="white">
                      <a:alpha val="60000"/>
                    </a:prstClr>
                  </a:solidFill>
                  <a:effectLst/>
                  <a:uLnTx/>
                  <a:uFillTx/>
                  <a:latin typeface="Roboto Black" charset="0"/>
                  <a:ea typeface="Roboto Black" charset="0"/>
                  <a:cs typeface="Roboto Black" charset="0"/>
                </a:rPr>
                <a:t>SUCCESS</a:t>
              </a: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2400" b="1" i="0" u="none" strike="noStrike" kern="1200" cap="none" spc="100" normalizeH="0" baseline="0" noProof="0" dirty="0">
                  <a:ln>
                    <a:noFill/>
                  </a:ln>
                  <a:solidFill>
                    <a:prstClr val="white">
                      <a:alpha val="60000"/>
                    </a:prstClr>
                  </a:solidFill>
                  <a:effectLst/>
                  <a:uLnTx/>
                  <a:uFillTx/>
                  <a:latin typeface="Roboto Black" charset="0"/>
                  <a:ea typeface="Roboto Black" charset="0"/>
                  <a:cs typeface="Roboto Black" charset="0"/>
                </a:rPr>
                <a:t>FEE</a:t>
              </a:r>
              <a:endParaRPr kumimoji="0" lang="fr-BE" sz="2400" b="0" i="0" u="none" strike="noStrike" kern="1200" cap="none" spc="10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Roboto Medium" charset="0"/>
                <a:ea typeface="Roboto Medium" charset="0"/>
                <a:cs typeface="Roboto Medium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95965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5384F60-015F-472A-A874-D0887E36A2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5480" y="2997026"/>
            <a:ext cx="9361040" cy="1584176"/>
          </a:xfrm>
        </p:spPr>
        <p:txBody>
          <a:bodyPr/>
          <a:lstStyle/>
          <a:p>
            <a:r>
              <a:rPr lang="en-US" sz="2000" dirty="0"/>
              <a:t>POURQUOI FAIRE APPEL À</a:t>
            </a:r>
            <a:br>
              <a:rPr lang="en-US" sz="2000" dirty="0"/>
            </a:br>
            <a:r>
              <a:rPr lang="en-US" dirty="0"/>
              <a:t>CROWD’IN ?</a:t>
            </a:r>
          </a:p>
        </p:txBody>
      </p:sp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DC723F73-BAEA-481D-A022-56D68618A9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1705" r="1705"/>
          <a:stretch/>
        </p:blipFill>
        <p:spPr>
          <a:xfrm>
            <a:off x="5697175" y="2132856"/>
            <a:ext cx="792162" cy="79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3865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87488" y="1052736"/>
            <a:ext cx="8712968" cy="529700"/>
          </a:xfrm>
        </p:spPr>
        <p:txBody>
          <a:bodyPr/>
          <a:lstStyle/>
          <a:p>
            <a:r>
              <a:rPr lang="fr-BE" dirty="0"/>
              <a:t>AVANTAGES &amp; FORCES DE CROWD’IN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269" y="2348880"/>
            <a:ext cx="2719202" cy="273630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101534" y="2926685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Guidance personnalisée, </a:t>
            </a:r>
            <a:r>
              <a:rPr kumimoji="0" lang="fr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méthodo</a:t>
            </a: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&amp; outils adaptés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363652" y="2619276"/>
            <a:ext cx="31481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2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 Black" charset="0"/>
                <a:ea typeface="Roboto Black" charset="0"/>
                <a:cs typeface="Roboto Black" charset="0"/>
              </a:rPr>
              <a:t>ACCOMPAGNEMENT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95411" y="5301208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4 catégories de projets soutenus par partenaires,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3 outils de financements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560102" y="4822180"/>
            <a:ext cx="2755272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2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 Black" charset="0"/>
                <a:ea typeface="Roboto Black" charset="0"/>
                <a:cs typeface="Roboto Black" charset="0"/>
              </a:rPr>
              <a:t>PLATEFORME</a:t>
            </a:r>
            <a:br>
              <a:rPr kumimoji="0" lang="fr-BE" sz="22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 Black" charset="0"/>
                <a:ea typeface="Roboto Black" charset="0"/>
                <a:cs typeface="Roboto Black" charset="0"/>
              </a:rPr>
            </a:br>
            <a:r>
              <a:rPr kumimoji="0" lang="fr-BE" sz="22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 Black" charset="0"/>
                <a:ea typeface="Roboto Black" charset="0"/>
                <a:cs typeface="Roboto Black" charset="0"/>
              </a:rPr>
              <a:t>FULL-SERVICES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392144" y="5230941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1ère plateforme wallonne soutenue par les pouvoirs publics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850712" y="4937699"/>
            <a:ext cx="27552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2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 Black" charset="0"/>
                <a:ea typeface="Roboto Black" charset="0"/>
                <a:cs typeface="Roboto Black" charset="0"/>
              </a:rPr>
              <a:t>SOUTIEN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392144" y="2998693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Dynamique collaborative (</a:t>
            </a:r>
            <a:r>
              <a:rPr kumimoji="0" lang="fr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funding</a:t>
            </a: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, </a:t>
            </a:r>
            <a:r>
              <a:rPr kumimoji="0" lang="fr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sourcing</a:t>
            </a: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&amp; acting)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884862" y="2619276"/>
            <a:ext cx="27552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2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 Black" charset="0"/>
                <a:ea typeface="Roboto Black" charset="0"/>
                <a:cs typeface="Roboto Black" charset="0"/>
              </a:rPr>
              <a:t>COLLABORATION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H="1" flipV="1">
            <a:off x="3318738" y="2204864"/>
            <a:ext cx="1697142" cy="845299"/>
          </a:xfrm>
          <a:prstGeom prst="line">
            <a:avLst/>
          </a:prstGeom>
          <a:ln w="38100">
            <a:solidFill>
              <a:srgbClr val="D6DCD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3431704" y="4725144"/>
            <a:ext cx="1993416" cy="0"/>
          </a:xfrm>
          <a:prstGeom prst="line">
            <a:avLst/>
          </a:prstGeom>
          <a:ln w="38100">
            <a:solidFill>
              <a:srgbClr val="D6DCD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6672064" y="2523981"/>
            <a:ext cx="1993416" cy="0"/>
          </a:xfrm>
          <a:prstGeom prst="line">
            <a:avLst/>
          </a:prstGeom>
          <a:ln w="38100">
            <a:solidFill>
              <a:srgbClr val="D6DCD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7500838" y="4173163"/>
            <a:ext cx="1289198" cy="551981"/>
          </a:xfrm>
          <a:prstGeom prst="line">
            <a:avLst/>
          </a:prstGeom>
          <a:ln w="38100">
            <a:solidFill>
              <a:srgbClr val="D6DCD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098" y="1992365"/>
            <a:ext cx="698500" cy="622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147" y="1874664"/>
            <a:ext cx="660400" cy="660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842" y="4028368"/>
            <a:ext cx="685800" cy="6858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4611" y="4226499"/>
            <a:ext cx="6858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4090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EXEMPLES DE CAMPAGNE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2392" t="-5012" r="-2392" b="-5012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1438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8FF3BD1-7BCC-4855-9387-383E4D618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9" t="10365" r="978" b="79726"/>
          <a:stretch/>
        </p:blipFill>
        <p:spPr>
          <a:xfrm>
            <a:off x="2207568" y="1052737"/>
            <a:ext cx="7920880" cy="43204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528195D-817E-447E-81B2-AD7C01DC0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25" t="19173" r="15744"/>
          <a:stretch/>
        </p:blipFill>
        <p:spPr>
          <a:xfrm>
            <a:off x="2135560" y="1412776"/>
            <a:ext cx="8208912" cy="5286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8828" y="764704"/>
            <a:ext cx="12719740" cy="69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0214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49"/>
          <a:stretch/>
        </p:blipFill>
        <p:spPr>
          <a:xfrm>
            <a:off x="2135560" y="1029600"/>
            <a:ext cx="8070463" cy="110325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3F6749-5B4D-4429-9664-16BA2861EC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89" t="22476" r="15154"/>
          <a:stretch/>
        </p:blipFill>
        <p:spPr>
          <a:xfrm>
            <a:off x="1991543" y="1581228"/>
            <a:ext cx="8358495" cy="5070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8828" y="764704"/>
            <a:ext cx="12719740" cy="69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0289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828" y="764704"/>
            <a:ext cx="12719740" cy="694222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C07CBB0-A1F7-4ECF-A0AB-0964867A9A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766" t="36789" r="19878" b="3760"/>
          <a:stretch/>
        </p:blipFill>
        <p:spPr>
          <a:xfrm>
            <a:off x="2279576" y="1268760"/>
            <a:ext cx="2160240" cy="448665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C2CFC4C-E628-4A32-BEFA-3D05F25867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994" t="32385" r="23422" b="3760"/>
          <a:stretch/>
        </p:blipFill>
        <p:spPr>
          <a:xfrm>
            <a:off x="4511824" y="1281326"/>
            <a:ext cx="1800200" cy="45396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78F279C-98B6-4792-A681-7D6B98CDE9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994" t="27981" r="23422" b="3760"/>
          <a:stretch/>
        </p:blipFill>
        <p:spPr>
          <a:xfrm>
            <a:off x="6456040" y="1221840"/>
            <a:ext cx="1728192" cy="465860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0107C7D-18A8-466D-A165-673AA3D3C8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994" t="26880" r="23422" b="457"/>
          <a:stretch/>
        </p:blipFill>
        <p:spPr>
          <a:xfrm>
            <a:off x="8338889" y="1205821"/>
            <a:ext cx="165618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1426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8FF3BD1-7BCC-4855-9387-383E4D618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9" t="10365" r="978" b="79726"/>
          <a:stretch/>
        </p:blipFill>
        <p:spPr>
          <a:xfrm>
            <a:off x="2207568" y="1052737"/>
            <a:ext cx="7920880" cy="4320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C280E27-2E87-4083-B37A-BF987C0174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35" t="20274" r="15744"/>
          <a:stretch/>
        </p:blipFill>
        <p:spPr>
          <a:xfrm>
            <a:off x="2027548" y="1453918"/>
            <a:ext cx="8280920" cy="5214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8828" y="764704"/>
            <a:ext cx="12719740" cy="69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2513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49"/>
          <a:stretch/>
        </p:blipFill>
        <p:spPr>
          <a:xfrm>
            <a:off x="2135560" y="1029600"/>
            <a:ext cx="8070463" cy="110325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842214C-14A0-4439-A189-2F9F7BB0E7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89" t="22476" r="15154"/>
          <a:stretch/>
        </p:blipFill>
        <p:spPr>
          <a:xfrm>
            <a:off x="1985977" y="1581228"/>
            <a:ext cx="8358495" cy="5070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8828" y="764704"/>
            <a:ext cx="12719740" cy="69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4159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828" y="764704"/>
            <a:ext cx="12719740" cy="694222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EA28F41-D2CD-4DA5-85D8-2CB853C390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994" t="29082" r="23422" b="1558"/>
          <a:stretch/>
        </p:blipFill>
        <p:spPr>
          <a:xfrm>
            <a:off x="2351584" y="1196752"/>
            <a:ext cx="1728192" cy="47337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1007D9D-A4C3-4FDC-8ACA-FFE2392B7E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994" t="26880" r="23422" b="1557"/>
          <a:stretch/>
        </p:blipFill>
        <p:spPr>
          <a:xfrm>
            <a:off x="4439816" y="1249975"/>
            <a:ext cx="1656184" cy="46805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7B552FE-7906-47CE-B96F-13E9E674D6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994" t="26880" r="23422" b="1557"/>
          <a:stretch/>
        </p:blipFill>
        <p:spPr>
          <a:xfrm>
            <a:off x="6384032" y="1196751"/>
            <a:ext cx="1656184" cy="46805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91A2E8-DA17-40C1-A780-FC773556D1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047" t="12568" r="37597" b="1559"/>
          <a:stretch/>
        </p:blipFill>
        <p:spPr>
          <a:xfrm>
            <a:off x="8328248" y="1196751"/>
            <a:ext cx="1577915" cy="473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1422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5EDEC80-497A-49DF-82DE-D35A5429EA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0330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 sz="2000" dirty="0"/>
              <a:t>QUELLES LEÇONS TIRER DU</a:t>
            </a:r>
            <a:br>
              <a:rPr lang="fr-BE" dirty="0"/>
            </a:br>
            <a:r>
              <a:rPr lang="fr-BE" dirty="0"/>
              <a:t>CROWDFUNDING ?</a:t>
            </a:r>
          </a:p>
        </p:txBody>
      </p:sp>
      <p:pic>
        <p:nvPicPr>
          <p:cNvPr id="5" name="Picture 23">
            <a:extLst>
              <a:ext uri="{FF2B5EF4-FFF2-40B4-BE49-F238E27FC236}">
                <a16:creationId xmlns:a16="http://schemas.microsoft.com/office/drawing/2014/main" id="{720A40F9-5C09-4AB1-A99B-5D070F288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444" y="1988840"/>
            <a:ext cx="865112" cy="88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0930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98A7E9CC-F40C-416F-912D-758E89BA84FB}"/>
              </a:ext>
            </a:extLst>
          </p:cNvPr>
          <p:cNvSpPr/>
          <p:nvPr/>
        </p:nvSpPr>
        <p:spPr>
          <a:xfrm>
            <a:off x="1775523" y="5629713"/>
            <a:ext cx="8784976" cy="792088"/>
          </a:xfrm>
          <a:prstGeom prst="rect">
            <a:avLst/>
          </a:prstGeom>
          <a:solidFill>
            <a:schemeClr val="bg1"/>
          </a:solidFill>
          <a:ln w="28575">
            <a:solidFill>
              <a:srgbClr val="34C4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247EF867-2214-45E7-9101-BDDAC535F813}"/>
              </a:ext>
            </a:extLst>
          </p:cNvPr>
          <p:cNvCxnSpPr/>
          <p:nvPr/>
        </p:nvCxnSpPr>
        <p:spPr>
          <a:xfrm>
            <a:off x="2639619" y="5737725"/>
            <a:ext cx="0" cy="576064"/>
          </a:xfrm>
          <a:prstGeom prst="line">
            <a:avLst/>
          </a:prstGeom>
          <a:ln w="28575">
            <a:solidFill>
              <a:srgbClr val="77879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1C6153A1-D797-4A5C-9E4A-51B0DF934D0F}"/>
              </a:ext>
            </a:extLst>
          </p:cNvPr>
          <p:cNvSpPr txBox="1"/>
          <p:nvPr/>
        </p:nvSpPr>
        <p:spPr>
          <a:xfrm>
            <a:off x="2685015" y="5613204"/>
            <a:ext cx="784887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7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Préparer des contreparties créatives et intéressantes pour son public s’apparente à une meilleure </a:t>
            </a:r>
            <a:r>
              <a:rPr kumimoji="0" lang="fr-BE" sz="17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structuration de son offre</a:t>
            </a:r>
            <a:r>
              <a:rPr kumimoji="0" lang="fr-BE" sz="17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du </a:t>
            </a:r>
            <a:r>
              <a:rPr kumimoji="0" lang="fr-BE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pricing</a:t>
            </a:r>
            <a:r>
              <a:rPr kumimoji="0" lang="fr-BE" sz="17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de son business model.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6256557A-CCBE-40B7-B411-AF33239B94C4}"/>
              </a:ext>
            </a:extLst>
          </p:cNvPr>
          <p:cNvSpPr txBox="1">
            <a:spLocks/>
          </p:cNvSpPr>
          <p:nvPr/>
        </p:nvSpPr>
        <p:spPr>
          <a:xfrm>
            <a:off x="1487488" y="1052736"/>
            <a:ext cx="8208788" cy="529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BE" sz="36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LA COMMUNICATION</a:t>
            </a:r>
          </a:p>
        </p:txBody>
      </p:sp>
      <p:sp>
        <p:nvSpPr>
          <p:cNvPr id="43" name="Chevron 21">
            <a:extLst>
              <a:ext uri="{FF2B5EF4-FFF2-40B4-BE49-F238E27FC236}">
                <a16:creationId xmlns:a16="http://schemas.microsoft.com/office/drawing/2014/main" id="{EA5737A7-6063-4852-A7DC-EF716136A365}"/>
              </a:ext>
            </a:extLst>
          </p:cNvPr>
          <p:cNvSpPr/>
          <p:nvPr/>
        </p:nvSpPr>
        <p:spPr>
          <a:xfrm>
            <a:off x="2122257" y="5701721"/>
            <a:ext cx="216024" cy="648072"/>
          </a:xfrm>
          <a:prstGeom prst="chevron">
            <a:avLst/>
          </a:prstGeom>
          <a:solidFill>
            <a:srgbClr val="2DE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2F57632-72B9-4343-94D3-6C54D4274133}"/>
              </a:ext>
            </a:extLst>
          </p:cNvPr>
          <p:cNvSpPr/>
          <p:nvPr/>
        </p:nvSpPr>
        <p:spPr>
          <a:xfrm>
            <a:off x="1775523" y="4633505"/>
            <a:ext cx="8784976" cy="792088"/>
          </a:xfrm>
          <a:prstGeom prst="rect">
            <a:avLst/>
          </a:prstGeom>
          <a:solidFill>
            <a:schemeClr val="bg1"/>
          </a:solidFill>
          <a:ln w="28575">
            <a:solidFill>
              <a:srgbClr val="34C4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1F1684C8-48C7-452E-AB97-A972175EFAD7}"/>
              </a:ext>
            </a:extLst>
          </p:cNvPr>
          <p:cNvCxnSpPr/>
          <p:nvPr/>
        </p:nvCxnSpPr>
        <p:spPr>
          <a:xfrm>
            <a:off x="2639619" y="4741517"/>
            <a:ext cx="0" cy="576064"/>
          </a:xfrm>
          <a:prstGeom prst="line">
            <a:avLst/>
          </a:prstGeom>
          <a:ln w="28575">
            <a:solidFill>
              <a:srgbClr val="77879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4BD08800-783A-4109-B53F-5D732F1ACFC7}"/>
              </a:ext>
            </a:extLst>
          </p:cNvPr>
          <p:cNvSpPr txBox="1"/>
          <p:nvPr/>
        </p:nvSpPr>
        <p:spPr>
          <a:xfrm>
            <a:off x="2685015" y="4707298"/>
            <a:ext cx="78488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7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On apprend à </a:t>
            </a:r>
            <a:r>
              <a:rPr kumimoji="0" lang="fr-BE" sz="17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structurer sa communication </a:t>
            </a:r>
            <a:r>
              <a:rPr kumimoji="0" lang="fr-BE" sz="17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de façon différente selon les canaux utilisés et les cibles visées. En fonction des contreparties par ex.</a:t>
            </a:r>
          </a:p>
        </p:txBody>
      </p:sp>
      <p:sp>
        <p:nvSpPr>
          <p:cNvPr id="47" name="Chevron 21">
            <a:extLst>
              <a:ext uri="{FF2B5EF4-FFF2-40B4-BE49-F238E27FC236}">
                <a16:creationId xmlns:a16="http://schemas.microsoft.com/office/drawing/2014/main" id="{D9930FB0-8846-4108-92C4-F98A2CA39029}"/>
              </a:ext>
            </a:extLst>
          </p:cNvPr>
          <p:cNvSpPr/>
          <p:nvPr/>
        </p:nvSpPr>
        <p:spPr>
          <a:xfrm>
            <a:off x="2122257" y="4705513"/>
            <a:ext cx="216024" cy="648072"/>
          </a:xfrm>
          <a:prstGeom prst="chevron">
            <a:avLst/>
          </a:prstGeom>
          <a:solidFill>
            <a:srgbClr val="2DE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DA21715-746B-4539-953F-275C006D28BA}"/>
              </a:ext>
            </a:extLst>
          </p:cNvPr>
          <p:cNvSpPr/>
          <p:nvPr/>
        </p:nvSpPr>
        <p:spPr>
          <a:xfrm>
            <a:off x="1760610" y="3653976"/>
            <a:ext cx="8784976" cy="792088"/>
          </a:xfrm>
          <a:prstGeom prst="rect">
            <a:avLst/>
          </a:prstGeom>
          <a:solidFill>
            <a:schemeClr val="bg1"/>
          </a:solidFill>
          <a:ln w="28575">
            <a:solidFill>
              <a:srgbClr val="34C4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E9B64811-D3CC-43D9-9E9A-E9F4D1D78E5F}"/>
              </a:ext>
            </a:extLst>
          </p:cNvPr>
          <p:cNvCxnSpPr/>
          <p:nvPr/>
        </p:nvCxnSpPr>
        <p:spPr>
          <a:xfrm>
            <a:off x="2624706" y="3761988"/>
            <a:ext cx="0" cy="576064"/>
          </a:xfrm>
          <a:prstGeom prst="line">
            <a:avLst/>
          </a:prstGeom>
          <a:ln w="28575">
            <a:solidFill>
              <a:srgbClr val="77879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7E5C0A86-7515-4413-8657-044124776B79}"/>
              </a:ext>
            </a:extLst>
          </p:cNvPr>
          <p:cNvSpPr txBox="1"/>
          <p:nvPr/>
        </p:nvSpPr>
        <p:spPr>
          <a:xfrm>
            <a:off x="2670102" y="3720091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On réalise une 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opération marketing 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tout en testant son concept et en sondant la réponse du marché.</a:t>
            </a:r>
          </a:p>
        </p:txBody>
      </p:sp>
      <p:sp>
        <p:nvSpPr>
          <p:cNvPr id="51" name="Chevron 21">
            <a:extLst>
              <a:ext uri="{FF2B5EF4-FFF2-40B4-BE49-F238E27FC236}">
                <a16:creationId xmlns:a16="http://schemas.microsoft.com/office/drawing/2014/main" id="{63A0E86B-6880-4C4C-B6A2-829C66119B75}"/>
              </a:ext>
            </a:extLst>
          </p:cNvPr>
          <p:cNvSpPr/>
          <p:nvPr/>
        </p:nvSpPr>
        <p:spPr>
          <a:xfrm>
            <a:off x="2107344" y="3725984"/>
            <a:ext cx="216024" cy="648072"/>
          </a:xfrm>
          <a:prstGeom prst="chevron">
            <a:avLst/>
          </a:prstGeom>
          <a:solidFill>
            <a:srgbClr val="2DE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DE15C67-0C28-4A19-AF79-B5C71D94A571}"/>
              </a:ext>
            </a:extLst>
          </p:cNvPr>
          <p:cNvSpPr/>
          <p:nvPr/>
        </p:nvSpPr>
        <p:spPr>
          <a:xfrm>
            <a:off x="1760610" y="2657768"/>
            <a:ext cx="8784976" cy="792088"/>
          </a:xfrm>
          <a:prstGeom prst="rect">
            <a:avLst/>
          </a:prstGeom>
          <a:solidFill>
            <a:schemeClr val="bg1"/>
          </a:solidFill>
          <a:ln w="28575">
            <a:solidFill>
              <a:srgbClr val="34C4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29253B1-7182-4853-8C80-F9F018FD4589}"/>
              </a:ext>
            </a:extLst>
          </p:cNvPr>
          <p:cNvCxnSpPr/>
          <p:nvPr/>
        </p:nvCxnSpPr>
        <p:spPr>
          <a:xfrm>
            <a:off x="2624706" y="2765780"/>
            <a:ext cx="0" cy="576064"/>
          </a:xfrm>
          <a:prstGeom prst="line">
            <a:avLst/>
          </a:prstGeom>
          <a:ln w="28575">
            <a:solidFill>
              <a:srgbClr val="77879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7987FA75-75EB-4016-B2CB-AFAF5C0A4CF2}"/>
              </a:ext>
            </a:extLst>
          </p:cNvPr>
          <p:cNvSpPr txBox="1"/>
          <p:nvPr/>
        </p:nvSpPr>
        <p:spPr>
          <a:xfrm>
            <a:off x="2670102" y="2701526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On apprend à créer une histoire autour de son projet pour intéresser son public, la presse. </a:t>
            </a: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Storytelling</a:t>
            </a: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vidéo, évènementiel...</a:t>
            </a:r>
          </a:p>
        </p:txBody>
      </p:sp>
      <p:sp>
        <p:nvSpPr>
          <p:cNvPr id="55" name="Chevron 21">
            <a:extLst>
              <a:ext uri="{FF2B5EF4-FFF2-40B4-BE49-F238E27FC236}">
                <a16:creationId xmlns:a16="http://schemas.microsoft.com/office/drawing/2014/main" id="{B6899367-6546-400E-A3A4-FEC0AC9BB77A}"/>
              </a:ext>
            </a:extLst>
          </p:cNvPr>
          <p:cNvSpPr/>
          <p:nvPr/>
        </p:nvSpPr>
        <p:spPr>
          <a:xfrm>
            <a:off x="2107344" y="2729776"/>
            <a:ext cx="216024" cy="648072"/>
          </a:xfrm>
          <a:prstGeom prst="chevron">
            <a:avLst/>
          </a:prstGeom>
          <a:solidFill>
            <a:srgbClr val="2DE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CD32D95-32CE-4398-8067-9D7FF8E7957D}"/>
              </a:ext>
            </a:extLst>
          </p:cNvPr>
          <p:cNvSpPr/>
          <p:nvPr/>
        </p:nvSpPr>
        <p:spPr>
          <a:xfrm>
            <a:off x="1760610" y="1717317"/>
            <a:ext cx="8784976" cy="792088"/>
          </a:xfrm>
          <a:prstGeom prst="rect">
            <a:avLst/>
          </a:prstGeom>
          <a:solidFill>
            <a:schemeClr val="bg1"/>
          </a:solidFill>
          <a:ln w="28575">
            <a:solidFill>
              <a:srgbClr val="34C4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89B1F243-578B-4DFC-A963-418C1CECAA73}"/>
              </a:ext>
            </a:extLst>
          </p:cNvPr>
          <p:cNvCxnSpPr/>
          <p:nvPr/>
        </p:nvCxnSpPr>
        <p:spPr>
          <a:xfrm>
            <a:off x="2624706" y="1825329"/>
            <a:ext cx="0" cy="576064"/>
          </a:xfrm>
          <a:prstGeom prst="line">
            <a:avLst/>
          </a:prstGeom>
          <a:ln w="28575">
            <a:solidFill>
              <a:srgbClr val="77879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16DE77EF-5DD0-4F71-B85F-394C701BDB0F}"/>
              </a:ext>
            </a:extLst>
          </p:cNvPr>
          <p:cNvSpPr txBox="1"/>
          <p:nvPr/>
        </p:nvSpPr>
        <p:spPr>
          <a:xfrm>
            <a:off x="2670102" y="1700808"/>
            <a:ext cx="784887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7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On ne communique pas dans un crowdfunding comme pour un communiqué de presse ou une communication publicitaire.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7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Proximité et sincérité</a:t>
            </a:r>
          </a:p>
        </p:txBody>
      </p:sp>
      <p:sp>
        <p:nvSpPr>
          <p:cNvPr id="60" name="Chevron 21">
            <a:extLst>
              <a:ext uri="{FF2B5EF4-FFF2-40B4-BE49-F238E27FC236}">
                <a16:creationId xmlns:a16="http://schemas.microsoft.com/office/drawing/2014/main" id="{4CA76F5E-A29C-4556-B6AE-7AAE24F993C0}"/>
              </a:ext>
            </a:extLst>
          </p:cNvPr>
          <p:cNvSpPr/>
          <p:nvPr/>
        </p:nvSpPr>
        <p:spPr>
          <a:xfrm>
            <a:off x="2107344" y="1789325"/>
            <a:ext cx="216024" cy="648072"/>
          </a:xfrm>
          <a:prstGeom prst="chevron">
            <a:avLst/>
          </a:prstGeom>
          <a:solidFill>
            <a:srgbClr val="2DE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49490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692454A-475A-414F-AD5B-BA4352E6FF36}"/>
              </a:ext>
            </a:extLst>
          </p:cNvPr>
          <p:cNvSpPr/>
          <p:nvPr/>
        </p:nvSpPr>
        <p:spPr>
          <a:xfrm>
            <a:off x="1775523" y="5613204"/>
            <a:ext cx="8784976" cy="792088"/>
          </a:xfrm>
          <a:prstGeom prst="rect">
            <a:avLst/>
          </a:prstGeom>
          <a:solidFill>
            <a:schemeClr val="bg1"/>
          </a:solidFill>
          <a:ln w="28575">
            <a:solidFill>
              <a:srgbClr val="34C4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95B8124-73A8-4CE5-9718-D95C1E1864C5}"/>
              </a:ext>
            </a:extLst>
          </p:cNvPr>
          <p:cNvCxnSpPr/>
          <p:nvPr/>
        </p:nvCxnSpPr>
        <p:spPr>
          <a:xfrm>
            <a:off x="2639619" y="5721216"/>
            <a:ext cx="0" cy="576064"/>
          </a:xfrm>
          <a:prstGeom prst="line">
            <a:avLst/>
          </a:prstGeom>
          <a:ln w="28575">
            <a:solidFill>
              <a:srgbClr val="77879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2E5E4DB4-2947-4D91-8EA9-318642154D65}"/>
              </a:ext>
            </a:extLst>
          </p:cNvPr>
          <p:cNvSpPr txBox="1"/>
          <p:nvPr/>
        </p:nvSpPr>
        <p:spPr>
          <a:xfrm>
            <a:off x="2685015" y="5647798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Le crowdfunding s’effectue essentiellement 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offline 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! Charme et travail.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6EB1F38-1D22-4D2D-BCAD-786AE1D39E8C}"/>
              </a:ext>
            </a:extLst>
          </p:cNvPr>
          <p:cNvSpPr txBox="1">
            <a:spLocks/>
          </p:cNvSpPr>
          <p:nvPr/>
        </p:nvSpPr>
        <p:spPr>
          <a:xfrm>
            <a:off x="1487488" y="1052736"/>
            <a:ext cx="8208788" cy="529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BE" sz="36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LA COMMUNAUTÉ</a:t>
            </a:r>
          </a:p>
        </p:txBody>
      </p:sp>
      <p:sp>
        <p:nvSpPr>
          <p:cNvPr id="27" name="Chevron 21">
            <a:extLst>
              <a:ext uri="{FF2B5EF4-FFF2-40B4-BE49-F238E27FC236}">
                <a16:creationId xmlns:a16="http://schemas.microsoft.com/office/drawing/2014/main" id="{4F112B6D-3723-4CB2-AA74-8883699312E0}"/>
              </a:ext>
            </a:extLst>
          </p:cNvPr>
          <p:cNvSpPr/>
          <p:nvPr/>
        </p:nvSpPr>
        <p:spPr>
          <a:xfrm>
            <a:off x="2122257" y="5685212"/>
            <a:ext cx="216024" cy="648072"/>
          </a:xfrm>
          <a:prstGeom prst="chevron">
            <a:avLst/>
          </a:prstGeom>
          <a:solidFill>
            <a:srgbClr val="2DE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EB273F-D91B-4855-B8DD-1DEDF3A9DF23}"/>
              </a:ext>
            </a:extLst>
          </p:cNvPr>
          <p:cNvSpPr/>
          <p:nvPr/>
        </p:nvSpPr>
        <p:spPr>
          <a:xfrm>
            <a:off x="1775523" y="4616996"/>
            <a:ext cx="8784976" cy="792088"/>
          </a:xfrm>
          <a:prstGeom prst="rect">
            <a:avLst/>
          </a:prstGeom>
          <a:solidFill>
            <a:schemeClr val="bg1"/>
          </a:solidFill>
          <a:ln w="28575">
            <a:solidFill>
              <a:srgbClr val="34C4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F6DAD8F-B8C4-4802-8F72-B933D62EDB79}"/>
              </a:ext>
            </a:extLst>
          </p:cNvPr>
          <p:cNvCxnSpPr/>
          <p:nvPr/>
        </p:nvCxnSpPr>
        <p:spPr>
          <a:xfrm>
            <a:off x="2639619" y="4725008"/>
            <a:ext cx="0" cy="576064"/>
          </a:xfrm>
          <a:prstGeom prst="line">
            <a:avLst/>
          </a:prstGeom>
          <a:ln w="28575">
            <a:solidFill>
              <a:srgbClr val="77879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63F031DD-8B7F-4689-A0A9-DA032EC54BB3}"/>
              </a:ext>
            </a:extLst>
          </p:cNvPr>
          <p:cNvSpPr txBox="1"/>
          <p:nvPr/>
        </p:nvSpPr>
        <p:spPr>
          <a:xfrm>
            <a:off x="2685015" y="4690789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On se confronte à la 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réalité du marché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: réussite ou bonne leçon.</a:t>
            </a:r>
          </a:p>
        </p:txBody>
      </p:sp>
      <p:sp>
        <p:nvSpPr>
          <p:cNvPr id="31" name="Chevron 21">
            <a:extLst>
              <a:ext uri="{FF2B5EF4-FFF2-40B4-BE49-F238E27FC236}">
                <a16:creationId xmlns:a16="http://schemas.microsoft.com/office/drawing/2014/main" id="{23B2AC13-6AF3-4131-ACAE-B9B2E83C0199}"/>
              </a:ext>
            </a:extLst>
          </p:cNvPr>
          <p:cNvSpPr/>
          <p:nvPr/>
        </p:nvSpPr>
        <p:spPr>
          <a:xfrm>
            <a:off x="2122257" y="4689004"/>
            <a:ext cx="216024" cy="648072"/>
          </a:xfrm>
          <a:prstGeom prst="chevron">
            <a:avLst/>
          </a:prstGeom>
          <a:solidFill>
            <a:srgbClr val="2DE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E5B742D-C1E9-4CA2-845C-83E9F72D89A0}"/>
              </a:ext>
            </a:extLst>
          </p:cNvPr>
          <p:cNvSpPr/>
          <p:nvPr/>
        </p:nvSpPr>
        <p:spPr>
          <a:xfrm>
            <a:off x="1760610" y="3637467"/>
            <a:ext cx="8784976" cy="792088"/>
          </a:xfrm>
          <a:prstGeom prst="rect">
            <a:avLst/>
          </a:prstGeom>
          <a:solidFill>
            <a:schemeClr val="bg1"/>
          </a:solidFill>
          <a:ln w="28575">
            <a:solidFill>
              <a:srgbClr val="34C4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AF2C95A5-49E6-4797-98B7-AEFB2A2B29AB}"/>
              </a:ext>
            </a:extLst>
          </p:cNvPr>
          <p:cNvCxnSpPr/>
          <p:nvPr/>
        </p:nvCxnSpPr>
        <p:spPr>
          <a:xfrm>
            <a:off x="2624706" y="3745479"/>
            <a:ext cx="0" cy="576064"/>
          </a:xfrm>
          <a:prstGeom prst="line">
            <a:avLst/>
          </a:prstGeom>
          <a:ln w="28575">
            <a:solidFill>
              <a:srgbClr val="77879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3C719277-486D-40D8-834C-972F120A63C0}"/>
              </a:ext>
            </a:extLst>
          </p:cNvPr>
          <p:cNvSpPr txBox="1"/>
          <p:nvPr/>
        </p:nvSpPr>
        <p:spPr>
          <a:xfrm>
            <a:off x="2670102" y="3795334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On se forge une première communauté d’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ambassadeurs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</a:t>
            </a:r>
          </a:p>
        </p:txBody>
      </p:sp>
      <p:sp>
        <p:nvSpPr>
          <p:cNvPr id="35" name="Chevron 21">
            <a:extLst>
              <a:ext uri="{FF2B5EF4-FFF2-40B4-BE49-F238E27FC236}">
                <a16:creationId xmlns:a16="http://schemas.microsoft.com/office/drawing/2014/main" id="{569ACECC-F163-4A7B-9E4C-E7ECC0EB42B2}"/>
              </a:ext>
            </a:extLst>
          </p:cNvPr>
          <p:cNvSpPr/>
          <p:nvPr/>
        </p:nvSpPr>
        <p:spPr>
          <a:xfrm>
            <a:off x="2107344" y="3709475"/>
            <a:ext cx="216024" cy="648072"/>
          </a:xfrm>
          <a:prstGeom prst="chevron">
            <a:avLst/>
          </a:prstGeom>
          <a:solidFill>
            <a:srgbClr val="2DE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C4159EF-C1C0-497A-B7ED-518FEB38FE84}"/>
              </a:ext>
            </a:extLst>
          </p:cNvPr>
          <p:cNvSpPr/>
          <p:nvPr/>
        </p:nvSpPr>
        <p:spPr>
          <a:xfrm>
            <a:off x="1760610" y="2641259"/>
            <a:ext cx="8784976" cy="792088"/>
          </a:xfrm>
          <a:prstGeom prst="rect">
            <a:avLst/>
          </a:prstGeom>
          <a:solidFill>
            <a:schemeClr val="bg1"/>
          </a:solidFill>
          <a:ln w="28575">
            <a:solidFill>
              <a:srgbClr val="34C4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70656568-01FB-43D4-8F93-B064E20A0EE3}"/>
              </a:ext>
            </a:extLst>
          </p:cNvPr>
          <p:cNvCxnSpPr/>
          <p:nvPr/>
        </p:nvCxnSpPr>
        <p:spPr>
          <a:xfrm>
            <a:off x="2624706" y="2749271"/>
            <a:ext cx="0" cy="576064"/>
          </a:xfrm>
          <a:prstGeom prst="line">
            <a:avLst/>
          </a:prstGeom>
          <a:ln w="28575">
            <a:solidFill>
              <a:srgbClr val="77879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59A157CB-E94C-49D4-B371-DC64AF4E3807}"/>
              </a:ext>
            </a:extLst>
          </p:cNvPr>
          <p:cNvSpPr txBox="1"/>
          <p:nvPr/>
        </p:nvSpPr>
        <p:spPr>
          <a:xfrm>
            <a:off x="2670102" y="2685017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On se confronte à sa propre 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communauté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parfois avec déception.</a:t>
            </a:r>
          </a:p>
        </p:txBody>
      </p:sp>
      <p:sp>
        <p:nvSpPr>
          <p:cNvPr id="59" name="Chevron 21">
            <a:extLst>
              <a:ext uri="{FF2B5EF4-FFF2-40B4-BE49-F238E27FC236}">
                <a16:creationId xmlns:a16="http://schemas.microsoft.com/office/drawing/2014/main" id="{34A78BE7-C0C7-45B6-8290-FFB0FE02E110}"/>
              </a:ext>
            </a:extLst>
          </p:cNvPr>
          <p:cNvSpPr/>
          <p:nvPr/>
        </p:nvSpPr>
        <p:spPr>
          <a:xfrm>
            <a:off x="2107344" y="2713267"/>
            <a:ext cx="216024" cy="648072"/>
          </a:xfrm>
          <a:prstGeom prst="chevron">
            <a:avLst/>
          </a:prstGeom>
          <a:solidFill>
            <a:srgbClr val="2DE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106FD09-8E83-4312-98B5-3AB98F3ED25D}"/>
              </a:ext>
            </a:extLst>
          </p:cNvPr>
          <p:cNvSpPr/>
          <p:nvPr/>
        </p:nvSpPr>
        <p:spPr>
          <a:xfrm>
            <a:off x="1760610" y="1700808"/>
            <a:ext cx="8784976" cy="792088"/>
          </a:xfrm>
          <a:prstGeom prst="rect">
            <a:avLst/>
          </a:prstGeom>
          <a:solidFill>
            <a:schemeClr val="bg1"/>
          </a:solidFill>
          <a:ln w="28575">
            <a:solidFill>
              <a:srgbClr val="34C4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DAE9CB46-66E7-43C5-8FBD-C7AB5AF45D32}"/>
              </a:ext>
            </a:extLst>
          </p:cNvPr>
          <p:cNvCxnSpPr/>
          <p:nvPr/>
        </p:nvCxnSpPr>
        <p:spPr>
          <a:xfrm>
            <a:off x="2624706" y="1808820"/>
            <a:ext cx="0" cy="576064"/>
          </a:xfrm>
          <a:prstGeom prst="line">
            <a:avLst/>
          </a:prstGeom>
          <a:ln w="28575">
            <a:solidFill>
              <a:srgbClr val="77879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62">
            <a:extLst>
              <a:ext uri="{FF2B5EF4-FFF2-40B4-BE49-F238E27FC236}">
                <a16:creationId xmlns:a16="http://schemas.microsoft.com/office/drawing/2014/main" id="{88C3493B-081A-4DE8-A909-13626815B63E}"/>
              </a:ext>
            </a:extLst>
          </p:cNvPr>
          <p:cNvSpPr txBox="1"/>
          <p:nvPr/>
        </p:nvSpPr>
        <p:spPr>
          <a:xfrm>
            <a:off x="2670102" y="1759366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On est forcé à exploiter au maximum son 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réseau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durant un court laps de temps.</a:t>
            </a:r>
          </a:p>
        </p:txBody>
      </p:sp>
      <p:sp>
        <p:nvSpPr>
          <p:cNvPr id="64" name="Chevron 21">
            <a:extLst>
              <a:ext uri="{FF2B5EF4-FFF2-40B4-BE49-F238E27FC236}">
                <a16:creationId xmlns:a16="http://schemas.microsoft.com/office/drawing/2014/main" id="{7346BC20-C0C5-4349-A335-B5F7BC7A7473}"/>
              </a:ext>
            </a:extLst>
          </p:cNvPr>
          <p:cNvSpPr/>
          <p:nvPr/>
        </p:nvSpPr>
        <p:spPr>
          <a:xfrm>
            <a:off x="2107344" y="1772816"/>
            <a:ext cx="216024" cy="648072"/>
          </a:xfrm>
          <a:prstGeom prst="chevron">
            <a:avLst/>
          </a:prstGeom>
          <a:solidFill>
            <a:srgbClr val="2DE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91072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2E765C2F-2207-4555-9F20-3E714639B7F5}"/>
              </a:ext>
            </a:extLst>
          </p:cNvPr>
          <p:cNvSpPr txBox="1">
            <a:spLocks/>
          </p:cNvSpPr>
          <p:nvPr/>
        </p:nvSpPr>
        <p:spPr>
          <a:xfrm>
            <a:off x="1487488" y="1052736"/>
            <a:ext cx="8208788" cy="529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BE" sz="36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LES MÉDIAS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77ED139-4A54-4A04-AB21-ED95D007154B}"/>
              </a:ext>
            </a:extLst>
          </p:cNvPr>
          <p:cNvSpPr/>
          <p:nvPr/>
        </p:nvSpPr>
        <p:spPr>
          <a:xfrm>
            <a:off x="1775523" y="4905028"/>
            <a:ext cx="8784976" cy="792088"/>
          </a:xfrm>
          <a:prstGeom prst="rect">
            <a:avLst/>
          </a:prstGeom>
          <a:solidFill>
            <a:schemeClr val="bg1"/>
          </a:solidFill>
          <a:ln w="28575">
            <a:solidFill>
              <a:srgbClr val="34C4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2DC03A44-F184-4A0B-BA09-140AD62E75D6}"/>
              </a:ext>
            </a:extLst>
          </p:cNvPr>
          <p:cNvCxnSpPr/>
          <p:nvPr/>
        </p:nvCxnSpPr>
        <p:spPr>
          <a:xfrm>
            <a:off x="2639619" y="5013040"/>
            <a:ext cx="0" cy="576064"/>
          </a:xfrm>
          <a:prstGeom prst="line">
            <a:avLst/>
          </a:prstGeom>
          <a:ln w="28575">
            <a:solidFill>
              <a:srgbClr val="77879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41194C64-58AA-43B6-89B1-9D8E9F012F64}"/>
              </a:ext>
            </a:extLst>
          </p:cNvPr>
          <p:cNvSpPr txBox="1"/>
          <p:nvPr/>
        </p:nvSpPr>
        <p:spPr>
          <a:xfrm>
            <a:off x="2685015" y="4978821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Canaux traditionnels 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: Mailing, site web, graphisme, </a:t>
            </a:r>
            <a:r>
              <a:rPr kumimoji="0" lang="fr-B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print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toutes-boîtes, flyers, affichage…</a:t>
            </a:r>
          </a:p>
        </p:txBody>
      </p:sp>
      <p:sp>
        <p:nvSpPr>
          <p:cNvPr id="43" name="Chevron 21">
            <a:extLst>
              <a:ext uri="{FF2B5EF4-FFF2-40B4-BE49-F238E27FC236}">
                <a16:creationId xmlns:a16="http://schemas.microsoft.com/office/drawing/2014/main" id="{5C541F5D-67A5-48DF-AFA2-25277EAE2A39}"/>
              </a:ext>
            </a:extLst>
          </p:cNvPr>
          <p:cNvSpPr/>
          <p:nvPr/>
        </p:nvSpPr>
        <p:spPr>
          <a:xfrm>
            <a:off x="2122257" y="4977036"/>
            <a:ext cx="216024" cy="648072"/>
          </a:xfrm>
          <a:prstGeom prst="chevron">
            <a:avLst/>
          </a:prstGeom>
          <a:solidFill>
            <a:srgbClr val="2DE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79FDBBE-7877-4E95-8CB7-79E9EC3EC527}"/>
              </a:ext>
            </a:extLst>
          </p:cNvPr>
          <p:cNvSpPr/>
          <p:nvPr/>
        </p:nvSpPr>
        <p:spPr>
          <a:xfrm>
            <a:off x="1760610" y="3925499"/>
            <a:ext cx="8784976" cy="792088"/>
          </a:xfrm>
          <a:prstGeom prst="rect">
            <a:avLst/>
          </a:prstGeom>
          <a:solidFill>
            <a:schemeClr val="bg1"/>
          </a:solidFill>
          <a:ln w="28575">
            <a:solidFill>
              <a:srgbClr val="34C4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2259F4FE-DBEA-4A6D-87BD-9AAB589D3D37}"/>
              </a:ext>
            </a:extLst>
          </p:cNvPr>
          <p:cNvCxnSpPr/>
          <p:nvPr/>
        </p:nvCxnSpPr>
        <p:spPr>
          <a:xfrm>
            <a:off x="2624706" y="4033511"/>
            <a:ext cx="0" cy="576064"/>
          </a:xfrm>
          <a:prstGeom prst="line">
            <a:avLst/>
          </a:prstGeom>
          <a:ln w="28575">
            <a:solidFill>
              <a:srgbClr val="77879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D6C22B76-E5F6-45DE-B387-98A7899ABC38}"/>
              </a:ext>
            </a:extLst>
          </p:cNvPr>
          <p:cNvSpPr txBox="1"/>
          <p:nvPr/>
        </p:nvSpPr>
        <p:spPr>
          <a:xfrm>
            <a:off x="2670102" y="3979420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Les 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réseaux sociaux 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: timing, puissance de l’image, divertissement, storytelling : devenir son propre média</a:t>
            </a:r>
          </a:p>
        </p:txBody>
      </p:sp>
      <p:sp>
        <p:nvSpPr>
          <p:cNvPr id="47" name="Chevron 21">
            <a:extLst>
              <a:ext uri="{FF2B5EF4-FFF2-40B4-BE49-F238E27FC236}">
                <a16:creationId xmlns:a16="http://schemas.microsoft.com/office/drawing/2014/main" id="{3C7650EA-AEC8-446A-B43B-34762D37866F}"/>
              </a:ext>
            </a:extLst>
          </p:cNvPr>
          <p:cNvSpPr/>
          <p:nvPr/>
        </p:nvSpPr>
        <p:spPr>
          <a:xfrm>
            <a:off x="2107344" y="3997507"/>
            <a:ext cx="216024" cy="648072"/>
          </a:xfrm>
          <a:prstGeom prst="chevron">
            <a:avLst/>
          </a:prstGeom>
          <a:solidFill>
            <a:srgbClr val="2DE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91D632C-C967-4908-B266-AE488D4707D7}"/>
              </a:ext>
            </a:extLst>
          </p:cNvPr>
          <p:cNvSpPr/>
          <p:nvPr/>
        </p:nvSpPr>
        <p:spPr>
          <a:xfrm>
            <a:off x="1760610" y="2929291"/>
            <a:ext cx="8784976" cy="792088"/>
          </a:xfrm>
          <a:prstGeom prst="rect">
            <a:avLst/>
          </a:prstGeom>
          <a:solidFill>
            <a:schemeClr val="bg1"/>
          </a:solidFill>
          <a:ln w="28575">
            <a:solidFill>
              <a:srgbClr val="34C4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5254E1F7-994F-42B7-BB22-CB90D434306E}"/>
              </a:ext>
            </a:extLst>
          </p:cNvPr>
          <p:cNvCxnSpPr/>
          <p:nvPr/>
        </p:nvCxnSpPr>
        <p:spPr>
          <a:xfrm>
            <a:off x="2624706" y="3037303"/>
            <a:ext cx="0" cy="576064"/>
          </a:xfrm>
          <a:prstGeom prst="line">
            <a:avLst/>
          </a:prstGeom>
          <a:ln w="28575">
            <a:solidFill>
              <a:srgbClr val="77879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4851D30F-C90A-4E5B-8169-24FB9248E761}"/>
              </a:ext>
            </a:extLst>
          </p:cNvPr>
          <p:cNvSpPr txBox="1"/>
          <p:nvPr/>
        </p:nvSpPr>
        <p:spPr>
          <a:xfrm>
            <a:off x="2670102" y="2973049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Utiliser les canaux de communications spécialisés dans mon 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secteur 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: blogs, associations, influenceurs, …</a:t>
            </a:r>
          </a:p>
        </p:txBody>
      </p:sp>
      <p:sp>
        <p:nvSpPr>
          <p:cNvPr id="51" name="Chevron 21">
            <a:extLst>
              <a:ext uri="{FF2B5EF4-FFF2-40B4-BE49-F238E27FC236}">
                <a16:creationId xmlns:a16="http://schemas.microsoft.com/office/drawing/2014/main" id="{0CF839A1-2324-4A81-B2BF-E3D8AC380BFA}"/>
              </a:ext>
            </a:extLst>
          </p:cNvPr>
          <p:cNvSpPr/>
          <p:nvPr/>
        </p:nvSpPr>
        <p:spPr>
          <a:xfrm>
            <a:off x="2107344" y="3001299"/>
            <a:ext cx="216024" cy="648072"/>
          </a:xfrm>
          <a:prstGeom prst="chevron">
            <a:avLst/>
          </a:prstGeom>
          <a:solidFill>
            <a:srgbClr val="2DE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82099BC-ACF4-4C00-9591-56C6FE75D718}"/>
              </a:ext>
            </a:extLst>
          </p:cNvPr>
          <p:cNvSpPr/>
          <p:nvPr/>
        </p:nvSpPr>
        <p:spPr>
          <a:xfrm>
            <a:off x="1760610" y="1988840"/>
            <a:ext cx="8784976" cy="792088"/>
          </a:xfrm>
          <a:prstGeom prst="rect">
            <a:avLst/>
          </a:prstGeom>
          <a:solidFill>
            <a:schemeClr val="bg1"/>
          </a:solidFill>
          <a:ln w="28575">
            <a:solidFill>
              <a:srgbClr val="34C4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5F0A982B-D191-4A56-80C1-7D53DB49885D}"/>
              </a:ext>
            </a:extLst>
          </p:cNvPr>
          <p:cNvCxnSpPr/>
          <p:nvPr/>
        </p:nvCxnSpPr>
        <p:spPr>
          <a:xfrm>
            <a:off x="2624706" y="2096852"/>
            <a:ext cx="0" cy="576064"/>
          </a:xfrm>
          <a:prstGeom prst="line">
            <a:avLst/>
          </a:prstGeom>
          <a:ln w="28575">
            <a:solidFill>
              <a:srgbClr val="77879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B81F9CC8-DD47-4EFA-B0BD-808C571F41AA}"/>
              </a:ext>
            </a:extLst>
          </p:cNvPr>
          <p:cNvSpPr txBox="1"/>
          <p:nvPr/>
        </p:nvSpPr>
        <p:spPr>
          <a:xfrm>
            <a:off x="2670102" y="204739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Travailler avec la </a:t>
            </a: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presse </a:t>
            </a: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77879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: RP, communiqués de presse, conférence de presse, interventions dans les médias. Comment susciter leur intérêt.</a:t>
            </a:r>
          </a:p>
        </p:txBody>
      </p:sp>
      <p:sp>
        <p:nvSpPr>
          <p:cNvPr id="55" name="Chevron 21">
            <a:extLst>
              <a:ext uri="{FF2B5EF4-FFF2-40B4-BE49-F238E27FC236}">
                <a16:creationId xmlns:a16="http://schemas.microsoft.com/office/drawing/2014/main" id="{99041900-0A79-4561-88E1-B585A7DF1D11}"/>
              </a:ext>
            </a:extLst>
          </p:cNvPr>
          <p:cNvSpPr/>
          <p:nvPr/>
        </p:nvSpPr>
        <p:spPr>
          <a:xfrm>
            <a:off x="2107344" y="2060848"/>
            <a:ext cx="216024" cy="648072"/>
          </a:xfrm>
          <a:prstGeom prst="chevron">
            <a:avLst/>
          </a:prstGeom>
          <a:solidFill>
            <a:srgbClr val="2DE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44666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sz="2000" dirty="0"/>
              <a:t>ÊTES-VOUS PRÊT À </a:t>
            </a:r>
            <a:br>
              <a:rPr lang="nl-BE" dirty="0"/>
            </a:br>
            <a:r>
              <a:rPr lang="nl-BE" dirty="0"/>
              <a:t>VOUS LANCER?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3933" t="-5012" r="-3933" b="-5012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57132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719790" y="4365104"/>
            <a:ext cx="4824482" cy="864096"/>
            <a:chOff x="7320136" y="3284984"/>
            <a:chExt cx="4824482" cy="864096"/>
          </a:xfrm>
        </p:grpSpPr>
        <p:sp>
          <p:nvSpPr>
            <p:cNvPr id="19" name="Rounded Rectangle 18"/>
            <p:cNvSpPr/>
            <p:nvPr/>
          </p:nvSpPr>
          <p:spPr>
            <a:xfrm>
              <a:off x="7320136" y="3284984"/>
              <a:ext cx="4824482" cy="864096"/>
            </a:xfrm>
            <a:prstGeom prst="roundRect">
              <a:avLst>
                <a:gd name="adj" fmla="val 6477"/>
              </a:avLst>
            </a:prstGeom>
            <a:solidFill>
              <a:srgbClr val="3AC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574800" y="3501008"/>
              <a:ext cx="4353794" cy="486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charset="0"/>
                  <a:ea typeface="Roboto Black" charset="0"/>
                  <a:cs typeface="Roboto Black" charset="0"/>
                </a:rPr>
                <a:t>WWW.CROWDIN.BE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558" y="4896541"/>
            <a:ext cx="1238746" cy="11967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447" y="639876"/>
            <a:ext cx="3763105" cy="2091432"/>
          </a:xfrm>
          <a:prstGeom prst="rect">
            <a:avLst/>
          </a:prstGeom>
        </p:spPr>
      </p:pic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1470831" y="3028800"/>
            <a:ext cx="9361040" cy="1584176"/>
          </a:xfrm>
        </p:spPr>
        <p:txBody>
          <a:bodyPr/>
          <a:lstStyle/>
          <a:p>
            <a:r>
              <a:rPr lang="en-US" sz="3200" dirty="0"/>
              <a:t>PROJECT BOOSTER COMMUNITY </a:t>
            </a:r>
          </a:p>
        </p:txBody>
      </p:sp>
      <p:sp>
        <p:nvSpPr>
          <p:cNvPr id="30" name="Text Placeholder 24"/>
          <p:cNvSpPr txBox="1">
            <a:spLocks/>
          </p:cNvSpPr>
          <p:nvPr/>
        </p:nvSpPr>
        <p:spPr>
          <a:xfrm>
            <a:off x="1451511" y="3429074"/>
            <a:ext cx="9361040" cy="158417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800" b="1" i="0" kern="1200">
                <a:solidFill>
                  <a:srgbClr val="34C4DD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34C4D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34C4D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34C4D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34C4D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E3C3D"/>
                </a:solidFill>
                <a:effectLst/>
                <a:uLnTx/>
                <a:uFillTx/>
                <a:latin typeface="Roboto" charset="0"/>
              </a:rPr>
              <a:t>MERCI DE VOTRE ATTENTION</a:t>
            </a:r>
          </a:p>
        </p:txBody>
      </p:sp>
      <p:pic>
        <p:nvPicPr>
          <p:cNvPr id="14" name="Picture 11" descr="C:\Users\Elsa\AppData\Local\Microsoft\Windows\Temporary Internet Files\Content.IE5\1DJLW6GJ\Boost-Up_4-logo (1)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95" t="3997" r="8060" b="16055"/>
          <a:stretch>
            <a:fillRect/>
          </a:stretch>
        </p:blipFill>
        <p:spPr bwMode="auto">
          <a:xfrm>
            <a:off x="5247205" y="6093297"/>
            <a:ext cx="487997" cy="464759"/>
          </a:xfrm>
          <a:prstGeom prst="rect">
            <a:avLst/>
          </a:prstGeom>
          <a:noFill/>
        </p:spPr>
      </p:pic>
      <p:pic>
        <p:nvPicPr>
          <p:cNvPr id="16" name="Picture 13" descr="C:\Users\Elsa\AppData\Local\Microsoft\Windows\Temporary Internet Files\Content.IE5\WD0AF6B6\logo_creativewallonia (1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16123" t="16161" r="15802" b="28172"/>
          <a:stretch>
            <a:fillRect/>
          </a:stretch>
        </p:blipFill>
        <p:spPr bwMode="auto">
          <a:xfrm>
            <a:off x="6088437" y="6093296"/>
            <a:ext cx="569706" cy="464760"/>
          </a:xfrm>
          <a:prstGeom prst="rect">
            <a:avLst/>
          </a:prstGeom>
          <a:noFill/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31" y="5882865"/>
            <a:ext cx="857809" cy="68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7196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42CD4E4-80C4-4743-B133-5A36C8E982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3879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8FF3BD1-7BCC-4855-9387-383E4D618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9" t="10365" r="978" b="79726"/>
          <a:stretch/>
        </p:blipFill>
        <p:spPr>
          <a:xfrm>
            <a:off x="2207568" y="1052737"/>
            <a:ext cx="7920880" cy="43204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0412F5A-3F02-4A12-83CD-90D2BAB7C7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44" t="23576" r="15744" b="1"/>
          <a:stretch/>
        </p:blipFill>
        <p:spPr>
          <a:xfrm>
            <a:off x="1919536" y="1484785"/>
            <a:ext cx="8352928" cy="4998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8828" y="764704"/>
            <a:ext cx="12719740" cy="69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197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49"/>
          <a:stretch/>
        </p:blipFill>
        <p:spPr>
          <a:xfrm>
            <a:off x="2135560" y="1029600"/>
            <a:ext cx="8070463" cy="110325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E709743-3DDB-4622-BE27-04BCC5AFE6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5" t="26880" r="15744"/>
          <a:stretch/>
        </p:blipFill>
        <p:spPr>
          <a:xfrm>
            <a:off x="2066335" y="2075582"/>
            <a:ext cx="8208912" cy="4782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8828" y="764704"/>
            <a:ext cx="12719740" cy="69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7415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CD94094-A742-44F7-9519-91EE048649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175" t="34587" r="19879" b="1558"/>
          <a:stretch/>
        </p:blipFill>
        <p:spPr>
          <a:xfrm>
            <a:off x="2203770" y="1097564"/>
            <a:ext cx="2232248" cy="4795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5F9440-13A0-4E80-BBEC-656A453D5D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994" t="27981" r="23422" b="5962"/>
          <a:stretch/>
        </p:blipFill>
        <p:spPr>
          <a:xfrm>
            <a:off x="4462958" y="1077504"/>
            <a:ext cx="1872208" cy="488402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EFAEF41-1869-475C-843C-55E197FE97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994" t="27844" r="23422" b="3760"/>
          <a:stretch/>
        </p:blipFill>
        <p:spPr>
          <a:xfrm>
            <a:off x="6445996" y="1185972"/>
            <a:ext cx="1790156" cy="483531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B7F172C-E85A-4B8D-95E8-5FB04832DC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994" t="40091" r="23422" b="22476"/>
          <a:stretch/>
        </p:blipFill>
        <p:spPr>
          <a:xfrm>
            <a:off x="8312951" y="1268760"/>
            <a:ext cx="1656184" cy="244827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3244DD4-0D01-4BBB-9138-81083A664C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994" t="42294" r="23422" b="25778"/>
          <a:stretch/>
        </p:blipFill>
        <p:spPr>
          <a:xfrm>
            <a:off x="8312951" y="3804531"/>
            <a:ext cx="1656184" cy="2088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8828" y="764704"/>
            <a:ext cx="12719740" cy="69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0291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 dirty="0"/>
              <a:t>CROWD’IN</a:t>
            </a:r>
          </a:p>
          <a:p>
            <a:r>
              <a:rPr lang="fr-BE" sz="2800" dirty="0"/>
              <a:t>PLATEFORME DE CROWDFUNDING </a:t>
            </a:r>
          </a:p>
          <a:p>
            <a:r>
              <a:rPr lang="fr-BE" sz="2800" dirty="0"/>
              <a:t>DÉDIÉE À L’INNOVATION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9313453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728" y="-13205"/>
            <a:ext cx="8544272" cy="68712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3392" y="342144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1" u="none" strike="noStrike" kern="1200" cap="none" spc="0" normalizeH="0" baseline="0" noProof="0" dirty="0">
                <a:ln>
                  <a:noFill/>
                </a:ln>
                <a:solidFill>
                  <a:srgbClr val="3ACEE4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« Un espace collaboratif favorisant l’éclosion de projets innovants &amp; créatifs en mutualisant des fonds, de l’expertise et des actes »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313" y="1481927"/>
            <a:ext cx="2856159" cy="158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1886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mpt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5679</TotalTime>
  <Words>611</Words>
  <Application>Microsoft Office PowerPoint</Application>
  <PresentationFormat>Grand écran</PresentationFormat>
  <Paragraphs>135</Paragraphs>
  <Slides>35</Slides>
  <Notes>27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35</vt:i4>
      </vt:variant>
    </vt:vector>
  </HeadingPairs>
  <TitlesOfParts>
    <vt:vector size="46" baseType="lpstr">
      <vt:lpstr>Arial</vt:lpstr>
      <vt:lpstr>Calibri</vt:lpstr>
      <vt:lpstr>Roboto</vt:lpstr>
      <vt:lpstr>Roboto Black</vt:lpstr>
      <vt:lpstr>Roboto Medium</vt:lpstr>
      <vt:lpstr>Design</vt:lpstr>
      <vt:lpstr>Empty</vt:lpstr>
      <vt:lpstr>1_Design</vt:lpstr>
      <vt:lpstr>5_Design</vt:lpstr>
      <vt:lpstr>2_Design</vt:lpstr>
      <vt:lpstr>3_Design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Préparation présentation crowdfunding</dc:title>
  <dc:creator>Elsa Delcour</dc:creator>
  <cp:lastModifiedBy>Dippolito Joseph</cp:lastModifiedBy>
  <cp:revision>903</cp:revision>
  <dcterms:created xsi:type="dcterms:W3CDTF">2014-03-10T11:25:10Z</dcterms:created>
  <dcterms:modified xsi:type="dcterms:W3CDTF">2018-05-15T15:14:34Z</dcterms:modified>
</cp:coreProperties>
</file>