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53" r:id="rId2"/>
    <p:sldId id="482" r:id="rId3"/>
    <p:sldId id="478" r:id="rId4"/>
    <p:sldId id="462" r:id="rId5"/>
    <p:sldId id="473" r:id="rId6"/>
    <p:sldId id="471" r:id="rId7"/>
    <p:sldId id="479" r:id="rId8"/>
    <p:sldId id="477" r:id="rId9"/>
    <p:sldId id="480" r:id="rId10"/>
    <p:sldId id="484" r:id="rId11"/>
    <p:sldId id="481" r:id="rId12"/>
    <p:sldId id="459" r:id="rId13"/>
    <p:sldId id="458" r:id="rId14"/>
  </p:sldIdLst>
  <p:sldSz cx="9906000" cy="6858000" type="A4"/>
  <p:notesSz cx="6797675" cy="987266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a:srgbClr val="6EAC97"/>
    <a:srgbClr val="8CA5AC"/>
    <a:srgbClr val="6CAEA1"/>
    <a:srgbClr val="64B685"/>
    <a:srgbClr val="2EC382"/>
    <a:srgbClr val="42A62A"/>
    <a:srgbClr val="3E3D40"/>
    <a:srgbClr val="FFFFFF"/>
    <a:srgbClr val="66B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6613" autoAdjust="0"/>
  </p:normalViewPr>
  <p:slideViewPr>
    <p:cSldViewPr>
      <p:cViewPr>
        <p:scale>
          <a:sx n="100" d="100"/>
          <a:sy n="100" d="100"/>
        </p:scale>
        <p:origin x="-990"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32" y="-126"/>
      </p:cViewPr>
      <p:guideLst>
        <p:guide orient="horz" pos="310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2"/>
            <a:ext cx="2944958" cy="494186"/>
          </a:xfrm>
          <a:prstGeom prst="rect">
            <a:avLst/>
          </a:prstGeom>
          <a:noFill/>
          <a:ln w="9525">
            <a:noFill/>
            <a:miter lim="800000"/>
            <a:headEnd/>
            <a:tailEnd/>
          </a:ln>
          <a:effectLst/>
        </p:spPr>
        <p:txBody>
          <a:bodyPr vert="horz" wrap="square" lIns="91128" tIns="45564" rIns="91128" bIns="45564" numCol="1" anchor="t" anchorCtr="0" compatLnSpc="1">
            <a:prstTxWarp prst="textNoShape">
              <a:avLst/>
            </a:prstTxWarp>
          </a:bodyPr>
          <a:lstStyle>
            <a:lvl1pPr eaLnBrk="0" hangingPunct="0">
              <a:defRPr sz="1200" smtClean="0"/>
            </a:lvl1pPr>
          </a:lstStyle>
          <a:p>
            <a:pPr>
              <a:defRPr/>
            </a:pPr>
            <a:endParaRPr lang="fr-BE"/>
          </a:p>
        </p:txBody>
      </p:sp>
      <p:sp>
        <p:nvSpPr>
          <p:cNvPr id="33795" name="Rectangle 3"/>
          <p:cNvSpPr>
            <a:spLocks noGrp="1" noChangeArrowheads="1"/>
          </p:cNvSpPr>
          <p:nvPr>
            <p:ph type="dt" sz="quarter" idx="1"/>
          </p:nvPr>
        </p:nvSpPr>
        <p:spPr bwMode="auto">
          <a:xfrm>
            <a:off x="3851098" y="2"/>
            <a:ext cx="2944958" cy="494186"/>
          </a:xfrm>
          <a:prstGeom prst="rect">
            <a:avLst/>
          </a:prstGeom>
          <a:noFill/>
          <a:ln w="9525">
            <a:noFill/>
            <a:miter lim="800000"/>
            <a:headEnd/>
            <a:tailEnd/>
          </a:ln>
          <a:effectLst/>
        </p:spPr>
        <p:txBody>
          <a:bodyPr vert="horz" wrap="square" lIns="91128" tIns="45564" rIns="91128" bIns="45564" numCol="1" anchor="t" anchorCtr="0" compatLnSpc="1">
            <a:prstTxWarp prst="textNoShape">
              <a:avLst/>
            </a:prstTxWarp>
          </a:bodyPr>
          <a:lstStyle>
            <a:lvl1pPr algn="r" eaLnBrk="0" hangingPunct="0">
              <a:defRPr sz="1200" smtClean="0"/>
            </a:lvl1pPr>
          </a:lstStyle>
          <a:p>
            <a:pPr>
              <a:defRPr/>
            </a:pPr>
            <a:fld id="{A2887391-EAEF-40EE-8215-7A476AC44185}" type="datetimeFigureOut">
              <a:rPr lang="fr-BE"/>
              <a:pPr>
                <a:defRPr/>
              </a:pPr>
              <a:t>15/05/2018</a:t>
            </a:fld>
            <a:endParaRPr lang="fr-BE"/>
          </a:p>
        </p:txBody>
      </p:sp>
      <p:sp>
        <p:nvSpPr>
          <p:cNvPr id="33796" name="Rectangle 4"/>
          <p:cNvSpPr>
            <a:spLocks noGrp="1" noChangeArrowheads="1"/>
          </p:cNvSpPr>
          <p:nvPr>
            <p:ph type="ftr" sz="quarter" idx="2"/>
          </p:nvPr>
        </p:nvSpPr>
        <p:spPr bwMode="auto">
          <a:xfrm>
            <a:off x="0" y="9376900"/>
            <a:ext cx="2944958" cy="494185"/>
          </a:xfrm>
          <a:prstGeom prst="rect">
            <a:avLst/>
          </a:prstGeom>
          <a:noFill/>
          <a:ln w="9525">
            <a:noFill/>
            <a:miter lim="800000"/>
            <a:headEnd/>
            <a:tailEnd/>
          </a:ln>
          <a:effectLst/>
        </p:spPr>
        <p:txBody>
          <a:bodyPr vert="horz" wrap="square" lIns="91128" tIns="45564" rIns="91128" bIns="45564" numCol="1" anchor="b" anchorCtr="0" compatLnSpc="1">
            <a:prstTxWarp prst="textNoShape">
              <a:avLst/>
            </a:prstTxWarp>
          </a:bodyPr>
          <a:lstStyle>
            <a:lvl1pPr eaLnBrk="0" hangingPunct="0">
              <a:defRPr sz="1200" smtClean="0"/>
            </a:lvl1pPr>
          </a:lstStyle>
          <a:p>
            <a:pPr>
              <a:defRPr/>
            </a:pPr>
            <a:endParaRPr lang="fr-BE"/>
          </a:p>
        </p:txBody>
      </p:sp>
      <p:sp>
        <p:nvSpPr>
          <p:cNvPr id="33797" name="Rectangle 5"/>
          <p:cNvSpPr>
            <a:spLocks noGrp="1" noChangeArrowheads="1"/>
          </p:cNvSpPr>
          <p:nvPr>
            <p:ph type="sldNum" sz="quarter" idx="3"/>
          </p:nvPr>
        </p:nvSpPr>
        <p:spPr bwMode="auto">
          <a:xfrm>
            <a:off x="3851098" y="9376900"/>
            <a:ext cx="2944958" cy="494185"/>
          </a:xfrm>
          <a:prstGeom prst="rect">
            <a:avLst/>
          </a:prstGeom>
          <a:noFill/>
          <a:ln w="9525">
            <a:noFill/>
            <a:miter lim="800000"/>
            <a:headEnd/>
            <a:tailEnd/>
          </a:ln>
          <a:effectLst/>
        </p:spPr>
        <p:txBody>
          <a:bodyPr vert="horz" wrap="square" lIns="91128" tIns="45564" rIns="91128" bIns="45564" numCol="1" anchor="b" anchorCtr="0" compatLnSpc="1">
            <a:prstTxWarp prst="textNoShape">
              <a:avLst/>
            </a:prstTxWarp>
          </a:bodyPr>
          <a:lstStyle>
            <a:lvl1pPr algn="r" eaLnBrk="0" hangingPunct="0">
              <a:defRPr sz="1200" smtClean="0"/>
            </a:lvl1pPr>
          </a:lstStyle>
          <a:p>
            <a:pPr>
              <a:defRPr/>
            </a:pPr>
            <a:fld id="{7015D9B5-3DB9-4023-9EDC-14E80FCAF6CA}" type="slidenum">
              <a:rPr lang="fr-BE"/>
              <a:pPr>
                <a:defRPr/>
              </a:pPr>
              <a:t>‹N°›</a:t>
            </a:fld>
            <a:endParaRPr lang="fr-BE"/>
          </a:p>
        </p:txBody>
      </p:sp>
    </p:spTree>
    <p:extLst>
      <p:ext uri="{BB962C8B-B14F-4D97-AF65-F5344CB8AC3E}">
        <p14:creationId xmlns:p14="http://schemas.microsoft.com/office/powerpoint/2010/main" val="1673191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44958" cy="494186"/>
          </a:xfrm>
          <a:prstGeom prst="rect">
            <a:avLst/>
          </a:prstGeom>
        </p:spPr>
        <p:txBody>
          <a:bodyPr vert="horz" lIns="91128" tIns="45564" rIns="91128" bIns="45564" rtlCol="0"/>
          <a:lstStyle>
            <a:lvl1pPr algn="l">
              <a:defRPr sz="1200"/>
            </a:lvl1pPr>
          </a:lstStyle>
          <a:p>
            <a:pPr>
              <a:defRPr/>
            </a:pPr>
            <a:endParaRPr lang="fr-BE"/>
          </a:p>
        </p:txBody>
      </p:sp>
      <p:sp>
        <p:nvSpPr>
          <p:cNvPr id="3" name="Espace réservé de la date 2"/>
          <p:cNvSpPr>
            <a:spLocks noGrp="1"/>
          </p:cNvSpPr>
          <p:nvPr>
            <p:ph type="dt" idx="1"/>
          </p:nvPr>
        </p:nvSpPr>
        <p:spPr>
          <a:xfrm>
            <a:off x="3851098" y="2"/>
            <a:ext cx="2944958" cy="494186"/>
          </a:xfrm>
          <a:prstGeom prst="rect">
            <a:avLst/>
          </a:prstGeom>
        </p:spPr>
        <p:txBody>
          <a:bodyPr vert="horz" lIns="91128" tIns="45564" rIns="91128" bIns="45564" rtlCol="0"/>
          <a:lstStyle>
            <a:lvl1pPr algn="r">
              <a:defRPr sz="1200"/>
            </a:lvl1pPr>
          </a:lstStyle>
          <a:p>
            <a:pPr>
              <a:defRPr/>
            </a:pPr>
            <a:fld id="{50BB711C-F203-4755-8F81-94D41177B24E}" type="datetimeFigureOut">
              <a:rPr lang="fr-FR"/>
              <a:pPr>
                <a:defRPr/>
              </a:pPr>
              <a:t>15/05/2018</a:t>
            </a:fld>
            <a:endParaRPr lang="fr-BE"/>
          </a:p>
        </p:txBody>
      </p:sp>
      <p:sp>
        <p:nvSpPr>
          <p:cNvPr id="4" name="Espace réservé de l'image des diapositives 3"/>
          <p:cNvSpPr>
            <a:spLocks noGrp="1" noRot="1" noChangeAspect="1"/>
          </p:cNvSpPr>
          <p:nvPr>
            <p:ph type="sldImg" idx="2"/>
          </p:nvPr>
        </p:nvSpPr>
        <p:spPr>
          <a:xfrm>
            <a:off x="725488" y="741363"/>
            <a:ext cx="5346700" cy="3700462"/>
          </a:xfrm>
          <a:prstGeom prst="rect">
            <a:avLst/>
          </a:prstGeom>
          <a:noFill/>
          <a:ln w="12700">
            <a:solidFill>
              <a:prstClr val="black"/>
            </a:solidFill>
          </a:ln>
        </p:spPr>
        <p:txBody>
          <a:bodyPr vert="horz" lIns="91128" tIns="45564" rIns="91128" bIns="45564" rtlCol="0" anchor="ctr"/>
          <a:lstStyle/>
          <a:p>
            <a:pPr lvl="0"/>
            <a:endParaRPr lang="fr-BE" noProof="0" smtClean="0"/>
          </a:p>
        </p:txBody>
      </p:sp>
      <p:sp>
        <p:nvSpPr>
          <p:cNvPr id="5" name="Espace réservé des commentaires 4"/>
          <p:cNvSpPr>
            <a:spLocks noGrp="1"/>
          </p:cNvSpPr>
          <p:nvPr>
            <p:ph type="body" sz="quarter" idx="3"/>
          </p:nvPr>
        </p:nvSpPr>
        <p:spPr>
          <a:xfrm>
            <a:off x="679607" y="4689241"/>
            <a:ext cx="5438464" cy="4442935"/>
          </a:xfrm>
          <a:prstGeom prst="rect">
            <a:avLst/>
          </a:prstGeom>
        </p:spPr>
        <p:txBody>
          <a:bodyPr vert="horz" lIns="91128" tIns="45564" rIns="91128" bIns="4556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376900"/>
            <a:ext cx="2944958" cy="494185"/>
          </a:xfrm>
          <a:prstGeom prst="rect">
            <a:avLst/>
          </a:prstGeom>
        </p:spPr>
        <p:txBody>
          <a:bodyPr vert="horz" lIns="91128" tIns="45564" rIns="91128" bIns="45564" rtlCol="0" anchor="b"/>
          <a:lstStyle>
            <a:lvl1pPr algn="l">
              <a:defRPr sz="1200"/>
            </a:lvl1pPr>
          </a:lstStyle>
          <a:p>
            <a:pPr>
              <a:defRPr/>
            </a:pPr>
            <a:endParaRPr lang="fr-BE"/>
          </a:p>
        </p:txBody>
      </p:sp>
      <p:sp>
        <p:nvSpPr>
          <p:cNvPr id="7" name="Espace réservé du numéro de diapositive 6"/>
          <p:cNvSpPr>
            <a:spLocks noGrp="1"/>
          </p:cNvSpPr>
          <p:nvPr>
            <p:ph type="sldNum" sz="quarter" idx="5"/>
          </p:nvPr>
        </p:nvSpPr>
        <p:spPr>
          <a:xfrm>
            <a:off x="3851098" y="9376900"/>
            <a:ext cx="2944958" cy="494185"/>
          </a:xfrm>
          <a:prstGeom prst="rect">
            <a:avLst/>
          </a:prstGeom>
        </p:spPr>
        <p:txBody>
          <a:bodyPr vert="horz" lIns="91128" tIns="45564" rIns="91128" bIns="45564" rtlCol="0" anchor="b"/>
          <a:lstStyle>
            <a:lvl1pPr algn="r">
              <a:defRPr sz="1200"/>
            </a:lvl1pPr>
          </a:lstStyle>
          <a:p>
            <a:pPr>
              <a:defRPr/>
            </a:pPr>
            <a:fld id="{81FE2EC4-F893-4129-BD7D-A48CBEBEF453}" type="slidenum">
              <a:rPr lang="fr-BE"/>
              <a:pPr>
                <a:defRPr/>
              </a:pPr>
              <a:t>‹N°›</a:t>
            </a:fld>
            <a:endParaRPr lang="fr-BE"/>
          </a:p>
        </p:txBody>
      </p:sp>
    </p:spTree>
    <p:extLst>
      <p:ext uri="{BB962C8B-B14F-4D97-AF65-F5344CB8AC3E}">
        <p14:creationId xmlns:p14="http://schemas.microsoft.com/office/powerpoint/2010/main" val="1358918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smtClean="0"/>
          </a:p>
        </p:txBody>
      </p:sp>
      <p:sp>
        <p:nvSpPr>
          <p:cNvPr id="235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702189-397B-471D-9B70-93B7B4C7EA21}" type="slidenum">
              <a:rPr lang="fr-BE" smtClean="0"/>
              <a:pPr/>
              <a:t>1</a:t>
            </a:fld>
            <a:endParaRPr lang="fr-B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10</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11</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12</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13</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2</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3</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4</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5</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6</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7</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8</a:t>
            </a:fld>
            <a:endParaRPr lang="fr-BE"/>
          </a:p>
        </p:txBody>
      </p:sp>
    </p:spTree>
    <p:extLst>
      <p:ext uri="{BB962C8B-B14F-4D97-AF65-F5344CB8AC3E}">
        <p14:creationId xmlns:p14="http://schemas.microsoft.com/office/powerpoint/2010/main" val="257314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81FE2EC4-F893-4129-BD7D-A48CBEBEF453}" type="slidenum">
              <a:rPr lang="fr-BE" smtClean="0"/>
              <a:pPr>
                <a:defRPr/>
              </a:pPr>
              <a:t>9</a:t>
            </a:fld>
            <a:endParaRPr lang="fr-BE"/>
          </a:p>
        </p:txBody>
      </p:sp>
    </p:spTree>
    <p:extLst>
      <p:ext uri="{BB962C8B-B14F-4D97-AF65-F5344CB8AC3E}">
        <p14:creationId xmlns:p14="http://schemas.microsoft.com/office/powerpoint/2010/main" val="2573140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8" name="Picture 3" descr="C:\Users\pypirlot\Dropbox (Personnelle)\6. Ecconova\3. Marketing\Photos HD\iStock_000039307868_Fu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1362" y="-27385"/>
            <a:ext cx="9906000" cy="68938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1362" y="6598665"/>
            <a:ext cx="9906000" cy="267798"/>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7"/>
          <p:cNvSpPr>
            <a:spLocks noChangeArrowheads="1"/>
          </p:cNvSpPr>
          <p:nvPr userDrawn="1"/>
        </p:nvSpPr>
        <p:spPr bwMode="auto">
          <a:xfrm>
            <a:off x="128463" y="6597384"/>
            <a:ext cx="5949413" cy="288000"/>
          </a:xfrm>
          <a:prstGeom prst="rect">
            <a:avLst/>
          </a:prstGeom>
          <a:noFill/>
          <a:ln w="9525">
            <a:noFill/>
            <a:miter lim="800000"/>
            <a:headEnd/>
            <a:tailEnd/>
          </a:ln>
          <a:effectLst/>
        </p:spPr>
        <p:txBody>
          <a:bodyPr lIns="91434" tIns="45718" rIns="91434" bIns="45718"/>
          <a:lstStyle/>
          <a:p>
            <a:pPr>
              <a:defRPr/>
            </a:pPr>
            <a:r>
              <a:rPr lang="fr-BE" sz="1200" b="1" kern="1200" baseline="0" dirty="0" smtClean="0">
                <a:ln>
                  <a:noFill/>
                </a:ln>
                <a:solidFill>
                  <a:schemeClr val="bg1"/>
                </a:solidFill>
                <a:effectLst/>
                <a:latin typeface="Arial" charset="0"/>
                <a:ea typeface="+mn-ea"/>
                <a:cs typeface="+mn-cs"/>
              </a:rPr>
              <a:t>ECCO NOVA </a:t>
            </a:r>
            <a:r>
              <a:rPr lang="fr-BE" sz="1200" baseline="0" dirty="0" smtClean="0">
                <a:ln>
                  <a:noFill/>
                </a:ln>
                <a:solidFill>
                  <a:schemeClr val="bg1"/>
                </a:solidFill>
                <a:effectLst/>
                <a:latin typeface="Calibri Light" pitchFamily="34" charset="0"/>
              </a:rPr>
              <a:t>|  LE CROWDFUNDING, UNE PISTE POUR DÉVELOPPER MON ACTIVITÉ ?</a:t>
            </a:r>
            <a:endParaRPr lang="fr-BE" sz="1200" baseline="0" dirty="0" smtClean="0">
              <a:ln>
                <a:noFill/>
              </a:ln>
              <a:solidFill>
                <a:schemeClr val="bg1"/>
              </a:solidFill>
              <a:effectLst/>
              <a:latin typeface="Calibri Light" pitchFamily="34" charset="0"/>
            </a:endParaRPr>
          </a:p>
        </p:txBody>
      </p:sp>
      <p:sp>
        <p:nvSpPr>
          <p:cNvPr id="9" name="Rectangle 8"/>
          <p:cNvSpPr/>
          <p:nvPr userDrawn="1"/>
        </p:nvSpPr>
        <p:spPr>
          <a:xfrm>
            <a:off x="1362" y="1412776"/>
            <a:ext cx="3655495" cy="1155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BE"/>
          </a:p>
        </p:txBody>
      </p:sp>
      <p:pic>
        <p:nvPicPr>
          <p:cNvPr id="14" name="Picture 2" descr="C:\Users\pypirlot.CORETEC-BE\Dropbox (Personnelle)\6. Ecconova\Site\Ecconova_fichiers\image0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504" y="1606584"/>
            <a:ext cx="2921385" cy="767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age_Vide">
    <p:spTree>
      <p:nvGrpSpPr>
        <p:cNvPr id="1" name=""/>
        <p:cNvGrpSpPr/>
        <p:nvPr/>
      </p:nvGrpSpPr>
      <p:grpSpPr>
        <a:xfrm>
          <a:off x="0" y="0"/>
          <a:ext cx="0" cy="0"/>
          <a:chOff x="0" y="0"/>
          <a:chExt cx="0" cy="0"/>
        </a:xfrm>
      </p:grpSpPr>
      <p:sp>
        <p:nvSpPr>
          <p:cNvPr id="2" name="Rectangle 1"/>
          <p:cNvSpPr/>
          <p:nvPr userDrawn="1"/>
        </p:nvSpPr>
        <p:spPr>
          <a:xfrm>
            <a:off x="-248" y="954204"/>
            <a:ext cx="9906000" cy="26524"/>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Page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666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dirty="0" smtClean="0"/>
              <a:t>Cliquez pour modifier le style du titre</a:t>
            </a:r>
            <a:endParaRPr lang="fr-BE" dirty="0"/>
          </a:p>
        </p:txBody>
      </p:sp>
      <p:sp>
        <p:nvSpPr>
          <p:cNvPr id="3" name="Espace réservé du contenu 2"/>
          <p:cNvSpPr>
            <a:spLocks noGrp="1"/>
          </p:cNvSpPr>
          <p:nvPr>
            <p:ph idx="1"/>
          </p:nvPr>
        </p:nvSpPr>
        <p:spPr>
          <a:xfrm>
            <a:off x="495300" y="1600200"/>
            <a:ext cx="8915400" cy="4525963"/>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pypirlot.CORETEC-BE\Dropbox (Personnelle)\6. Ecconova\Site\Ecconova_fichiers\image001.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568588" y="80989"/>
            <a:ext cx="3150363"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98665"/>
            <a:ext cx="9906000" cy="267798"/>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Rectangle 7"/>
          <p:cNvSpPr>
            <a:spLocks noChangeArrowheads="1"/>
          </p:cNvSpPr>
          <p:nvPr/>
        </p:nvSpPr>
        <p:spPr bwMode="auto">
          <a:xfrm>
            <a:off x="128463" y="6597384"/>
            <a:ext cx="5949413" cy="288000"/>
          </a:xfrm>
          <a:prstGeom prst="rect">
            <a:avLst/>
          </a:prstGeom>
          <a:noFill/>
          <a:ln w="9525">
            <a:noFill/>
            <a:miter lim="800000"/>
            <a:headEnd/>
            <a:tailEnd/>
          </a:ln>
          <a:effectLst/>
        </p:spPr>
        <p:txBody>
          <a:bodyPr lIns="91434" tIns="45718" rIns="91434" bIns="45718"/>
          <a:lstStyle/>
          <a:p>
            <a:pPr>
              <a:defRPr/>
            </a:pPr>
            <a:r>
              <a:rPr lang="fr-BE" sz="1200" b="1" kern="1200" baseline="0" dirty="0" smtClean="0">
                <a:ln>
                  <a:noFill/>
                </a:ln>
                <a:solidFill>
                  <a:schemeClr val="bg1"/>
                </a:solidFill>
                <a:effectLst/>
                <a:latin typeface="Arial" charset="0"/>
                <a:ea typeface="+mn-ea"/>
                <a:cs typeface="+mn-cs"/>
              </a:rPr>
              <a:t>ECCO NOVA </a:t>
            </a:r>
            <a:r>
              <a:rPr lang="fr-BE" sz="1200" baseline="0" dirty="0" smtClean="0">
                <a:ln>
                  <a:noFill/>
                </a:ln>
                <a:solidFill>
                  <a:schemeClr val="bg1"/>
                </a:solidFill>
                <a:effectLst/>
                <a:latin typeface="Calibri Light" pitchFamily="34" charset="0"/>
              </a:rPr>
              <a:t>|  LE CROWDFUNDING, UNE PISTE POUR DÉVELOPPER MON ACTIVITÉ ?</a:t>
            </a:r>
            <a:endParaRPr lang="fr-BE" sz="1200" baseline="0" dirty="0" smtClean="0">
              <a:ln>
                <a:noFill/>
              </a:ln>
              <a:solidFill>
                <a:schemeClr val="bg1"/>
              </a:solidFill>
              <a:effectLst/>
              <a:latin typeface="Calibri Light" pitchFamily="34" charset="0"/>
            </a:endParaRPr>
          </a:p>
        </p:txBody>
      </p:sp>
      <p:sp>
        <p:nvSpPr>
          <p:cNvPr id="26" name="Rectangle 7"/>
          <p:cNvSpPr>
            <a:spLocks noChangeArrowheads="1"/>
          </p:cNvSpPr>
          <p:nvPr/>
        </p:nvSpPr>
        <p:spPr bwMode="auto">
          <a:xfrm>
            <a:off x="6077877" y="6597384"/>
            <a:ext cx="3672284" cy="288000"/>
          </a:xfrm>
          <a:prstGeom prst="rect">
            <a:avLst/>
          </a:prstGeom>
          <a:noFill/>
          <a:ln w="9525">
            <a:noFill/>
            <a:miter lim="800000"/>
            <a:headEnd/>
            <a:tailEnd/>
          </a:ln>
          <a:effectLst/>
        </p:spPr>
        <p:txBody>
          <a:bodyPr lIns="91434" tIns="45718" rIns="91434" bIns="45718"/>
          <a:lstStyle/>
          <a:p>
            <a:pPr algn="r">
              <a:defRPr/>
            </a:pPr>
            <a:fld id="{583A9D69-D5CF-46FD-81E8-A6342CC41016}" type="slidenum">
              <a:rPr lang="fr-BE" sz="1200" smtClean="0">
                <a:solidFill>
                  <a:schemeClr val="bg1"/>
                </a:solidFill>
                <a:effectLst/>
                <a:latin typeface="+mj-lt"/>
              </a:rPr>
              <a:pPr algn="r">
                <a:defRPr/>
              </a:pPr>
              <a:t>‹N°›</a:t>
            </a:fld>
            <a:r>
              <a:rPr lang="fr-BE" sz="1200" baseline="0" dirty="0" smtClean="0">
                <a:ln>
                  <a:noFill/>
                </a:ln>
                <a:solidFill>
                  <a:schemeClr val="bg1"/>
                </a:solidFill>
                <a:effectLst/>
                <a:latin typeface="+mj-lt"/>
              </a:rPr>
              <a:t> </a:t>
            </a:r>
            <a:endParaRPr lang="fr-BE" sz="1200" dirty="0">
              <a:solidFill>
                <a:schemeClr val="bg1"/>
              </a:solidFill>
              <a:effectLst/>
              <a:latin typeface="+mj-lt"/>
            </a:endParaRPr>
          </a:p>
        </p:txBody>
      </p:sp>
    </p:spTree>
  </p:cSld>
  <p:clrMap bg1="lt1" tx1="dk1" bg2="lt2" tx2="dk2" accent1="accent1" accent2="accent2" accent3="accent3" accent4="accent4" accent5="accent5" accent6="accent6" hlink="hlink" folHlink="folHlink"/>
  <p:sldLayoutIdLst>
    <p:sldLayoutId id="2147483671" r:id="rId1"/>
    <p:sldLayoutId id="2147483668" r:id="rId2"/>
    <p:sldLayoutId id="2147483677" r:id="rId3"/>
    <p:sldLayoutId id="2147483670"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32.png"/><Relationship Id="rId4" Type="http://schemas.microsoft.com/office/2007/relationships/hdphoto" Target="../media/hdphoto14.wdp"/></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10.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6.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microsoft.com/office/2007/relationships/hdphoto" Target="../media/hdphoto1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8.png"/><Relationship Id="rId4"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699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24122" y="230789"/>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endParaRPr kumimoji="0" lang="en-US" sz="2400" u="none" strike="noStrike" kern="1200" cap="none" spc="0" normalizeH="0" baseline="-25000" dirty="0" smtClean="0">
              <a:ln>
                <a:noFill/>
              </a:ln>
              <a:solidFill>
                <a:srgbClr val="323232"/>
              </a:solidFill>
              <a:effectLst/>
              <a:uLnTx/>
              <a:uFillTx/>
              <a:latin typeface="Calibri Light" panose="020F0302020204030204" pitchFamily="34" charset="0"/>
              <a:ea typeface="+mj-ea"/>
              <a:cs typeface="+mj-cs"/>
            </a:endParaRPr>
          </a:p>
        </p:txBody>
      </p:sp>
      <p:sp>
        <p:nvSpPr>
          <p:cNvPr id="46" name="Rectangle 2"/>
          <p:cNvSpPr txBox="1">
            <a:spLocks noChangeArrowheads="1"/>
          </p:cNvSpPr>
          <p:nvPr/>
        </p:nvSpPr>
        <p:spPr bwMode="auto">
          <a:xfrm>
            <a:off x="124122" y="188640"/>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AVANTAGES POUR LE PORTEUR DE PROJET</a:t>
            </a:r>
          </a:p>
          <a:p>
            <a:pPr lvl="0" eaLnBrk="0" hangingPunct="0">
              <a:defRPr/>
            </a:pPr>
            <a:r>
              <a:rPr kumimoji="0" lang="fr-FR" sz="1100" b="1" u="none" strike="noStrike" kern="1200" cap="none" spc="0" normalizeH="0" dirty="0" smtClean="0">
                <a:ln>
                  <a:noFill/>
                </a:ln>
                <a:solidFill>
                  <a:srgbClr val="323232"/>
                </a:solidFill>
                <a:effectLst/>
                <a:uLnTx/>
                <a:uFillTx/>
                <a:latin typeface="Calibri Light" panose="020F0302020204030204" pitchFamily="34" charset="0"/>
                <a:ea typeface="+mj-ea"/>
                <a:cs typeface="+mj-cs"/>
              </a:rPr>
              <a:t>Un cas concret: le cofinancement d’une installation PV sous forme de prêt subordonné </a:t>
            </a:r>
            <a:endParaRPr kumimoji="0" lang="en-US" sz="1100" b="1" u="none" strike="noStrike" kern="1200" cap="none" spc="0" normalizeH="0" dirty="0" smtClean="0">
              <a:ln>
                <a:noFill/>
              </a:ln>
              <a:solidFill>
                <a:srgbClr val="323232"/>
              </a:solidFill>
              <a:effectLst/>
              <a:uLnTx/>
              <a:uFillTx/>
              <a:latin typeface="Calibri Light" panose="020F0302020204030204" pitchFamily="34" charset="0"/>
              <a:ea typeface="+mj-ea"/>
              <a:cs typeface="+mj-cs"/>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2921"/>
            <a:ext cx="7056784" cy="422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784" y="2420888"/>
            <a:ext cx="6791674" cy="408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5684541" y="1844824"/>
            <a:ext cx="1440160" cy="648072"/>
          </a:xfrm>
          <a:prstGeom prst="ellipse">
            <a:avLst/>
          </a:prstGeom>
          <a:noFill/>
          <a:ln>
            <a:solidFill>
              <a:srgbClr val="6EA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465840" y="3068960"/>
            <a:ext cx="1440160" cy="720080"/>
          </a:xfrm>
          <a:prstGeom prst="ellipse">
            <a:avLst/>
          </a:prstGeom>
          <a:noFill/>
          <a:ln>
            <a:solidFill>
              <a:srgbClr val="6EA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rved Right Arrow 21"/>
          <p:cNvSpPr/>
          <p:nvPr/>
        </p:nvSpPr>
        <p:spPr>
          <a:xfrm rot="7043287" flipV="1">
            <a:off x="8000772" y="721122"/>
            <a:ext cx="720451" cy="3094187"/>
          </a:xfrm>
          <a:prstGeom prst="curvedRightArrow">
            <a:avLst/>
          </a:prstGeom>
          <a:solidFill>
            <a:srgbClr val="C5DDD5"/>
          </a:solidFill>
          <a:ln>
            <a:solidFill>
              <a:srgbClr val="6EA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6321152" y="980728"/>
            <a:ext cx="3588939" cy="646331"/>
          </a:xfrm>
          <a:prstGeom prst="rect">
            <a:avLst/>
          </a:prstGeom>
          <a:noFill/>
        </p:spPr>
        <p:txBody>
          <a:bodyPr wrap="square" rtlCol="0">
            <a:spAutoFit/>
          </a:bodyPr>
          <a:lstStyle/>
          <a:p>
            <a:pPr algn="r"/>
            <a:r>
              <a:rPr lang="fr-BE" dirty="0" smtClean="0">
                <a:solidFill>
                  <a:srgbClr val="6EAC97"/>
                </a:solidFill>
              </a:rPr>
              <a:t>Fonds propres / 2 = Rentabilité des fonds propres X2</a:t>
            </a:r>
            <a:endParaRPr lang="en-US" dirty="0">
              <a:solidFill>
                <a:srgbClr val="6EAC97"/>
              </a:solidFill>
            </a:endParaRPr>
          </a:p>
        </p:txBody>
      </p:sp>
    </p:spTree>
    <p:extLst>
      <p:ext uri="{BB962C8B-B14F-4D97-AF65-F5344CB8AC3E}">
        <p14:creationId xmlns:p14="http://schemas.microsoft.com/office/powerpoint/2010/main" val="3699577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2480" y="1161277"/>
            <a:ext cx="9477579" cy="1107996"/>
            <a:chOff x="272480" y="1161277"/>
            <a:chExt cx="9477579" cy="1107996"/>
          </a:xfrm>
        </p:grpSpPr>
        <p:sp>
          <p:nvSpPr>
            <p:cNvPr id="13" name="Rectangle 12"/>
            <p:cNvSpPr/>
            <p:nvPr/>
          </p:nvSpPr>
          <p:spPr>
            <a:xfrm>
              <a:off x="1496616" y="1161277"/>
              <a:ext cx="8253443" cy="1107996"/>
            </a:xfrm>
            <a:prstGeom prst="rect">
              <a:avLst/>
            </a:prstGeom>
          </p:spPr>
          <p:txBody>
            <a:bodyPr wrap="square">
              <a:spAutoFit/>
            </a:bodyPr>
            <a:lstStyle/>
            <a:p>
              <a:pPr>
                <a:spcBef>
                  <a:spcPts val="1200"/>
                </a:spcBef>
              </a:pPr>
              <a:r>
                <a:rPr lang="fr-BE" b="1" dirty="0" smtClean="0">
                  <a:solidFill>
                    <a:srgbClr val="6EAC97"/>
                  </a:solidFill>
                  <a:latin typeface="Calibri Light" pitchFamily="34" charset="0"/>
                  <a:cs typeface="Arial" charset="0"/>
                </a:rPr>
                <a:t>1 - RENCONTRE PUIS CONVENTION</a:t>
              </a:r>
              <a:endParaRPr lang="fr-BE" dirty="0" smtClean="0">
                <a:solidFill>
                  <a:srgbClr val="6EAC97"/>
                </a:solidFill>
                <a:latin typeface="Calibri Light" pitchFamily="34" charset="0"/>
                <a:cs typeface="Arial" charset="0"/>
              </a:endParaRPr>
            </a:p>
            <a:p>
              <a:pPr>
                <a:spcBef>
                  <a:spcPts val="1200"/>
                </a:spcBef>
              </a:pPr>
              <a:r>
                <a:rPr lang="fr-BE" sz="1400" b="1" dirty="0" smtClean="0">
                  <a:solidFill>
                    <a:srgbClr val="323232"/>
                  </a:solidFill>
                  <a:latin typeface="Calibri Light" pitchFamily="34" charset="0"/>
                  <a:cs typeface="Arial" charset="0"/>
                </a:rPr>
                <a:t>Rencontre</a:t>
              </a:r>
              <a:r>
                <a:rPr lang="fr-BE" sz="1400" dirty="0" smtClean="0">
                  <a:solidFill>
                    <a:srgbClr val="323232"/>
                  </a:solidFill>
                  <a:latin typeface="Calibri Light" pitchFamily="34" charset="0"/>
                  <a:cs typeface="Arial" charset="0"/>
                </a:rPr>
                <a:t> pour présentation du projet ou </a:t>
              </a:r>
              <a:r>
                <a:rPr lang="fr-BE" sz="1400" b="1" dirty="0" smtClean="0">
                  <a:solidFill>
                    <a:srgbClr val="323232"/>
                  </a:solidFill>
                  <a:latin typeface="Calibri Light" pitchFamily="34" charset="0"/>
                  <a:cs typeface="Arial" charset="0"/>
                </a:rPr>
                <a:t>soumission online</a:t>
              </a:r>
            </a:p>
            <a:p>
              <a:pPr>
                <a:spcBef>
                  <a:spcPts val="1200"/>
                </a:spcBef>
              </a:pPr>
              <a:r>
                <a:rPr lang="fr-BE" sz="1400" dirty="0" smtClean="0">
                  <a:solidFill>
                    <a:srgbClr val="323232"/>
                  </a:solidFill>
                  <a:latin typeface="Calibri Light" pitchFamily="34" charset="0"/>
                  <a:cs typeface="Arial" charset="0"/>
                </a:rPr>
                <a:t>Convention pour obtenir les </a:t>
              </a:r>
              <a:r>
                <a:rPr lang="fr-BE" sz="1400" b="1" dirty="0" smtClean="0">
                  <a:solidFill>
                    <a:srgbClr val="323232"/>
                  </a:solidFill>
                  <a:latin typeface="Calibri Light" pitchFamily="34" charset="0"/>
                  <a:cs typeface="Arial" charset="0"/>
                </a:rPr>
                <a:t>données du projet </a:t>
              </a:r>
              <a:r>
                <a:rPr lang="fr-BE" sz="1400" dirty="0" smtClean="0">
                  <a:solidFill>
                    <a:srgbClr val="323232"/>
                  </a:solidFill>
                  <a:latin typeface="Calibri Light" pitchFamily="34" charset="0"/>
                  <a:cs typeface="Arial" charset="0"/>
                </a:rPr>
                <a:t>et</a:t>
              </a:r>
              <a:r>
                <a:rPr lang="fr-BE" sz="1400" b="1" dirty="0" smtClean="0">
                  <a:solidFill>
                    <a:srgbClr val="323232"/>
                  </a:solidFill>
                  <a:latin typeface="Calibri Light" pitchFamily="34" charset="0"/>
                  <a:cs typeface="Arial" charset="0"/>
                </a:rPr>
                <a:t> </a:t>
              </a:r>
              <a:r>
                <a:rPr lang="fr-BE" sz="1400" dirty="0" smtClean="0">
                  <a:solidFill>
                    <a:srgbClr val="323232"/>
                  </a:solidFill>
                  <a:latin typeface="Calibri Light" pitchFamily="34" charset="0"/>
                  <a:cs typeface="Arial" charset="0"/>
                </a:rPr>
                <a:t>faire d’ECCO NOVA le</a:t>
              </a:r>
              <a:r>
                <a:rPr lang="fr-BE" sz="1400" b="1" dirty="0" smtClean="0">
                  <a:solidFill>
                    <a:srgbClr val="323232"/>
                  </a:solidFill>
                  <a:latin typeface="Calibri Light" pitchFamily="34" charset="0"/>
                  <a:cs typeface="Arial" charset="0"/>
                </a:rPr>
                <a:t> partenaire « CROWD »</a:t>
              </a:r>
            </a:p>
          </p:txBody>
        </p:sp>
        <p:grpSp>
          <p:nvGrpSpPr>
            <p:cNvPr id="2" name="Groupe 1"/>
            <p:cNvGrpSpPr/>
            <p:nvPr/>
          </p:nvGrpSpPr>
          <p:grpSpPr>
            <a:xfrm>
              <a:off x="272480" y="1296052"/>
              <a:ext cx="900000" cy="900000"/>
              <a:chOff x="475906" y="5029765"/>
              <a:chExt cx="720000" cy="720000"/>
            </a:xfrm>
          </p:grpSpPr>
          <p:sp>
            <p:nvSpPr>
              <p:cNvPr id="18" name="Ellipse 17"/>
              <p:cNvSpPr/>
              <p:nvPr/>
            </p:nvSpPr>
            <p:spPr>
              <a:xfrm>
                <a:off x="475906" y="5029765"/>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9" name="Picture 8" descr="http://easyaccessip.com/wp-content/uploads/2014/07/Ecommerce-Handshake-icon.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93226" y="5147085"/>
                <a:ext cx="485360" cy="48536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 name="Group 3"/>
          <p:cNvGrpSpPr/>
          <p:nvPr/>
        </p:nvGrpSpPr>
        <p:grpSpPr>
          <a:xfrm>
            <a:off x="272480" y="2440025"/>
            <a:ext cx="9477579" cy="1771937"/>
            <a:chOff x="272480" y="2413047"/>
            <a:chExt cx="9477579" cy="1771937"/>
          </a:xfrm>
        </p:grpSpPr>
        <p:sp>
          <p:nvSpPr>
            <p:cNvPr id="7" name="Rectangle 6"/>
            <p:cNvSpPr/>
            <p:nvPr/>
          </p:nvSpPr>
          <p:spPr>
            <a:xfrm>
              <a:off x="1496616" y="2413047"/>
              <a:ext cx="8253443" cy="1692771"/>
            </a:xfrm>
            <a:prstGeom prst="rect">
              <a:avLst/>
            </a:prstGeom>
          </p:spPr>
          <p:txBody>
            <a:bodyPr wrap="square">
              <a:spAutoFit/>
            </a:bodyPr>
            <a:lstStyle/>
            <a:p>
              <a:pPr>
                <a:spcBef>
                  <a:spcPts val="1200"/>
                </a:spcBef>
              </a:pPr>
              <a:r>
                <a:rPr lang="fr-BE" b="1" dirty="0" smtClean="0">
                  <a:solidFill>
                    <a:srgbClr val="6EAC97"/>
                  </a:solidFill>
                  <a:latin typeface="Calibri Light" pitchFamily="34" charset="0"/>
                  <a:cs typeface="Arial" charset="0"/>
                </a:rPr>
                <a:t>2 - ANALYSE </a:t>
              </a:r>
              <a:r>
                <a:rPr lang="fr-BE" b="1" dirty="0">
                  <a:solidFill>
                    <a:srgbClr val="6EAC97"/>
                  </a:solidFill>
                  <a:latin typeface="Calibri Light" pitchFamily="34" charset="0"/>
                  <a:cs typeface="Arial" charset="0"/>
                </a:rPr>
                <a:t>DE RISQUE ET </a:t>
              </a:r>
              <a:r>
                <a:rPr lang="fr-BE" b="1" dirty="0" smtClean="0">
                  <a:solidFill>
                    <a:srgbClr val="6EAC97"/>
                  </a:solidFill>
                  <a:latin typeface="Calibri Light" pitchFamily="34" charset="0"/>
                  <a:cs typeface="Arial" charset="0"/>
                </a:rPr>
                <a:t>MODALITÉS </a:t>
              </a:r>
              <a:r>
                <a:rPr lang="mr-IN" b="1" dirty="0" smtClean="0">
                  <a:solidFill>
                    <a:srgbClr val="6EAC97"/>
                  </a:solidFill>
                  <a:latin typeface="Calibri Light" pitchFamily="34" charset="0"/>
                  <a:cs typeface="Arial" charset="0"/>
                </a:rPr>
                <a:t>–</a:t>
              </a:r>
              <a:r>
                <a:rPr lang="fr-BE" b="1" dirty="0" smtClean="0">
                  <a:solidFill>
                    <a:srgbClr val="6EAC97"/>
                  </a:solidFill>
                  <a:latin typeface="Calibri Light" pitchFamily="34" charset="0"/>
                  <a:cs typeface="Arial" charset="0"/>
                </a:rPr>
                <a:t> 1 À 2 SEMAINES</a:t>
              </a:r>
              <a:endParaRPr lang="fr-BE" dirty="0">
                <a:solidFill>
                  <a:srgbClr val="6EAC97"/>
                </a:solidFill>
                <a:latin typeface="Calibri Light" pitchFamily="34" charset="0"/>
                <a:cs typeface="Arial" charset="0"/>
              </a:endParaRPr>
            </a:p>
            <a:p>
              <a:pPr>
                <a:spcBef>
                  <a:spcPts val="1200"/>
                </a:spcBef>
              </a:pPr>
              <a:r>
                <a:rPr lang="fr-BE" sz="1400" b="1" dirty="0">
                  <a:solidFill>
                    <a:srgbClr val="323232"/>
                  </a:solidFill>
                  <a:latin typeface="Calibri Light" pitchFamily="34" charset="0"/>
                  <a:cs typeface="Arial" charset="0"/>
                </a:rPr>
                <a:t>ECCO NOVA analyse </a:t>
              </a:r>
              <a:r>
                <a:rPr lang="fr-BE" sz="1400" dirty="0">
                  <a:solidFill>
                    <a:srgbClr val="323232"/>
                  </a:solidFill>
                  <a:latin typeface="Calibri Light" pitchFamily="34" charset="0"/>
                  <a:cs typeface="Arial" charset="0"/>
                </a:rPr>
                <a:t>en</a:t>
              </a:r>
              <a:r>
                <a:rPr lang="fr-BE" sz="1400" b="1" dirty="0">
                  <a:solidFill>
                    <a:srgbClr val="323232"/>
                  </a:solidFill>
                  <a:latin typeface="Calibri Light" pitchFamily="34" charset="0"/>
                  <a:cs typeface="Arial" charset="0"/>
                </a:rPr>
                <a:t> </a:t>
              </a:r>
              <a:r>
                <a:rPr lang="fr-BE" sz="1400" dirty="0">
                  <a:solidFill>
                    <a:srgbClr val="323232"/>
                  </a:solidFill>
                  <a:latin typeface="Calibri Light" pitchFamily="34" charset="0"/>
                  <a:cs typeface="Arial" charset="0"/>
                </a:rPr>
                <a:t>détail</a:t>
              </a:r>
              <a:r>
                <a:rPr lang="fr-BE" sz="1400" b="1" dirty="0">
                  <a:solidFill>
                    <a:srgbClr val="323232"/>
                  </a:solidFill>
                  <a:latin typeface="Calibri Light" pitchFamily="34" charset="0"/>
                  <a:cs typeface="Arial" charset="0"/>
                </a:rPr>
                <a:t> le risque </a:t>
              </a:r>
              <a:endParaRPr lang="fr-BE" sz="1400" dirty="0">
                <a:solidFill>
                  <a:srgbClr val="323232"/>
                </a:solidFill>
                <a:latin typeface="Calibri Light" pitchFamily="34" charset="0"/>
                <a:cs typeface="Arial" charset="0"/>
              </a:endParaRPr>
            </a:p>
            <a:p>
              <a:pPr>
                <a:spcBef>
                  <a:spcPts val="1200"/>
                </a:spcBef>
              </a:pPr>
              <a:r>
                <a:rPr lang="fr-BE" sz="1400" dirty="0">
                  <a:solidFill>
                    <a:srgbClr val="323232"/>
                  </a:solidFill>
                  <a:latin typeface="Calibri Light" pitchFamily="34" charset="0"/>
                  <a:cs typeface="Arial" charset="0"/>
                </a:rPr>
                <a:t>Si le risque est acceptable, </a:t>
              </a:r>
              <a:r>
                <a:rPr lang="fr-BE" sz="1400" dirty="0" smtClean="0">
                  <a:solidFill>
                    <a:srgbClr val="323232"/>
                  </a:solidFill>
                  <a:latin typeface="Calibri Light" pitchFamily="34" charset="0"/>
                  <a:cs typeface="Arial" charset="0"/>
                </a:rPr>
                <a:t>la</a:t>
              </a:r>
              <a:r>
                <a:rPr lang="fr-BE" sz="1400" b="1" dirty="0" smtClean="0">
                  <a:solidFill>
                    <a:srgbClr val="323232"/>
                  </a:solidFill>
                  <a:latin typeface="Calibri Light" pitchFamily="34" charset="0"/>
                  <a:cs typeface="Arial" charset="0"/>
                </a:rPr>
                <a:t> préparation de la </a:t>
              </a:r>
              <a:r>
                <a:rPr lang="fr-BE" sz="1400" b="1" dirty="0">
                  <a:solidFill>
                    <a:srgbClr val="323232"/>
                  </a:solidFill>
                  <a:latin typeface="Calibri Light" pitchFamily="34" charset="0"/>
                  <a:cs typeface="Arial" charset="0"/>
                </a:rPr>
                <a:t>campagne </a:t>
              </a:r>
              <a:r>
                <a:rPr lang="fr-BE" sz="1400" dirty="0" smtClean="0">
                  <a:solidFill>
                    <a:srgbClr val="323232"/>
                  </a:solidFill>
                  <a:latin typeface="Calibri Light" pitchFamily="34" charset="0"/>
                  <a:cs typeface="Arial" charset="0"/>
                </a:rPr>
                <a:t>peut commencer</a:t>
              </a:r>
            </a:p>
            <a:p>
              <a:pPr>
                <a:spcBef>
                  <a:spcPts val="1200"/>
                </a:spcBef>
              </a:pPr>
              <a:r>
                <a:rPr lang="fr-BE" sz="1400" b="1" dirty="0" smtClean="0">
                  <a:solidFill>
                    <a:srgbClr val="323232"/>
                  </a:solidFill>
                  <a:latin typeface="Calibri Light" pitchFamily="34" charset="0"/>
                  <a:cs typeface="Arial" charset="0"/>
                </a:rPr>
                <a:t>Les </a:t>
              </a:r>
              <a:r>
                <a:rPr lang="fr-BE" sz="1400" b="1" dirty="0">
                  <a:solidFill>
                    <a:srgbClr val="323232"/>
                  </a:solidFill>
                  <a:latin typeface="Calibri Light" pitchFamily="34" charset="0"/>
                  <a:cs typeface="Arial" charset="0"/>
                </a:rPr>
                <a:t>modalités </a:t>
              </a:r>
              <a:r>
                <a:rPr lang="fr-BE" sz="1400" dirty="0">
                  <a:solidFill>
                    <a:srgbClr val="323232"/>
                  </a:solidFill>
                  <a:latin typeface="Calibri Light" pitchFamily="34" charset="0"/>
                  <a:cs typeface="Arial" charset="0"/>
                </a:rPr>
                <a:t>de la </a:t>
              </a:r>
              <a:r>
                <a:rPr lang="fr-BE" sz="1400" dirty="0" smtClean="0">
                  <a:solidFill>
                    <a:srgbClr val="323232"/>
                  </a:solidFill>
                  <a:latin typeface="Calibri Light" pitchFamily="34" charset="0"/>
                  <a:cs typeface="Arial" charset="0"/>
                </a:rPr>
                <a:t>campagne sont ensuite validées </a:t>
              </a:r>
              <a:r>
                <a:rPr lang="fr-BE" sz="1400" dirty="0">
                  <a:solidFill>
                    <a:srgbClr val="323232"/>
                  </a:solidFill>
                  <a:latin typeface="Calibri Light" pitchFamily="34" charset="0"/>
                  <a:cs typeface="Arial" charset="0"/>
                </a:rPr>
                <a:t>par les parties (taux, durée, montants, méthode de remboursement</a:t>
              </a:r>
              <a:r>
                <a:rPr lang="fr-BE" sz="1400" dirty="0" smtClean="0">
                  <a:solidFill>
                    <a:srgbClr val="323232"/>
                  </a:solidFill>
                  <a:latin typeface="Calibri Light" pitchFamily="34" charset="0"/>
                  <a:cs typeface="Arial" charset="0"/>
                </a:rPr>
                <a:t>, seuil de résuisste </a:t>
              </a:r>
              <a:r>
                <a:rPr lang="fr-BE" sz="1400" dirty="0">
                  <a:solidFill>
                    <a:srgbClr val="323232"/>
                  </a:solidFill>
                  <a:latin typeface="Calibri Light" pitchFamily="34" charset="0"/>
                  <a:cs typeface="Arial" charset="0"/>
                </a:rPr>
                <a:t>…</a:t>
              </a:r>
              <a:r>
                <a:rPr lang="fr-BE" sz="1400" dirty="0" smtClean="0">
                  <a:solidFill>
                    <a:srgbClr val="323232"/>
                  </a:solidFill>
                  <a:latin typeface="Calibri Light" pitchFamily="34" charset="0"/>
                  <a:cs typeface="Arial" charset="0"/>
                </a:rPr>
                <a:t>)</a:t>
              </a:r>
              <a:endParaRPr lang="fr-BE" sz="1400" dirty="0">
                <a:solidFill>
                  <a:srgbClr val="323232"/>
                </a:solidFill>
                <a:latin typeface="Calibri Light" pitchFamily="34" charset="0"/>
                <a:cs typeface="Arial" charset="0"/>
              </a:endParaRPr>
            </a:p>
          </p:txBody>
        </p:sp>
        <p:grpSp>
          <p:nvGrpSpPr>
            <p:cNvPr id="8" name="Groupe 14"/>
            <p:cNvGrpSpPr/>
            <p:nvPr/>
          </p:nvGrpSpPr>
          <p:grpSpPr>
            <a:xfrm>
              <a:off x="272480" y="3284984"/>
              <a:ext cx="900000" cy="900000"/>
              <a:chOff x="336790" y="4196538"/>
              <a:chExt cx="1620000" cy="1620000"/>
            </a:xfrm>
          </p:grpSpPr>
          <p:sp>
            <p:nvSpPr>
              <p:cNvPr id="9" name="Ellipse 15"/>
              <p:cNvSpPr/>
              <p:nvPr/>
            </p:nvSpPr>
            <p:spPr>
              <a:xfrm>
                <a:off x="336790" y="4196538"/>
                <a:ext cx="1620000" cy="16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323232"/>
                  </a:solidFill>
                </a:endParaRPr>
              </a:p>
            </p:txBody>
          </p:sp>
          <p:pic>
            <p:nvPicPr>
              <p:cNvPr id="10" name="Picture 4" descr="http://www.truefocusmedia.com/wp-content/uploads/2014/06/80_black_icons_business_51.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71903" y="4431651"/>
                <a:ext cx="1149774" cy="114977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Group 4"/>
          <p:cNvGrpSpPr/>
          <p:nvPr/>
        </p:nvGrpSpPr>
        <p:grpSpPr>
          <a:xfrm>
            <a:off x="272480" y="4365104"/>
            <a:ext cx="9477579" cy="2462213"/>
            <a:chOff x="272480" y="4365104"/>
            <a:chExt cx="9477579" cy="2462213"/>
          </a:xfrm>
        </p:grpSpPr>
        <p:sp>
          <p:nvSpPr>
            <p:cNvPr id="11" name="Rectangle 10"/>
            <p:cNvSpPr/>
            <p:nvPr/>
          </p:nvSpPr>
          <p:spPr>
            <a:xfrm>
              <a:off x="1496616" y="4365104"/>
              <a:ext cx="8253443" cy="2462213"/>
            </a:xfrm>
            <a:prstGeom prst="rect">
              <a:avLst/>
            </a:prstGeom>
          </p:spPr>
          <p:txBody>
            <a:bodyPr wrap="square">
              <a:spAutoFit/>
            </a:bodyPr>
            <a:lstStyle/>
            <a:p>
              <a:pPr>
                <a:spcBef>
                  <a:spcPts val="1200"/>
                </a:spcBef>
              </a:pPr>
              <a:r>
                <a:rPr lang="fr-BE" b="1" dirty="0" smtClean="0">
                  <a:solidFill>
                    <a:srgbClr val="6EAC97"/>
                  </a:solidFill>
                  <a:latin typeface="Calibri Light" pitchFamily="34" charset="0"/>
                  <a:cs typeface="Arial" charset="0"/>
                </a:rPr>
                <a:t>3 – LANCEMENT DE LA CAMPAGNE </a:t>
              </a:r>
              <a:r>
                <a:rPr lang="mr-IN" b="1" dirty="0" smtClean="0">
                  <a:solidFill>
                    <a:srgbClr val="6EAC97"/>
                  </a:solidFill>
                  <a:latin typeface="Calibri Light" pitchFamily="34" charset="0"/>
                  <a:cs typeface="Arial" charset="0"/>
                </a:rPr>
                <a:t>–</a:t>
              </a:r>
              <a:r>
                <a:rPr lang="fr-BE" b="1" dirty="0" smtClean="0">
                  <a:solidFill>
                    <a:srgbClr val="6EAC97"/>
                  </a:solidFill>
                  <a:latin typeface="Calibri Light" pitchFamily="34" charset="0"/>
                  <a:cs typeface="Arial" charset="0"/>
                </a:rPr>
                <a:t> 4 À 8 SEMAINES</a:t>
              </a:r>
              <a:endParaRPr lang="fr-BE" dirty="0">
                <a:solidFill>
                  <a:srgbClr val="6EAC97"/>
                </a:solidFill>
                <a:latin typeface="Calibri Light" pitchFamily="34" charset="0"/>
                <a:cs typeface="Arial" charset="0"/>
              </a:endParaRPr>
            </a:p>
            <a:p>
              <a:pPr>
                <a:spcBef>
                  <a:spcPts val="1200"/>
                </a:spcBef>
              </a:pPr>
              <a:r>
                <a:rPr lang="fr-BE" sz="1400" dirty="0">
                  <a:solidFill>
                    <a:srgbClr val="323232"/>
                  </a:solidFill>
                  <a:latin typeface="Calibri Light" pitchFamily="34" charset="0"/>
                  <a:cs typeface="Arial" charset="0"/>
                </a:rPr>
                <a:t>Le porteur de projet propage sa page ECCO NOVA </a:t>
              </a:r>
              <a:r>
                <a:rPr lang="fr-BE" sz="1400" b="1" dirty="0">
                  <a:solidFill>
                    <a:srgbClr val="323232"/>
                  </a:solidFill>
                  <a:latin typeface="Calibri Light" pitchFamily="34" charset="0"/>
                  <a:cs typeface="Arial" charset="0"/>
                </a:rPr>
                <a:t>dans sa communauté</a:t>
              </a:r>
            </a:p>
            <a:p>
              <a:pPr>
                <a:spcBef>
                  <a:spcPts val="1200"/>
                </a:spcBef>
              </a:pPr>
              <a:r>
                <a:rPr lang="fr-BE" sz="1400" dirty="0">
                  <a:solidFill>
                    <a:srgbClr val="323232"/>
                  </a:solidFill>
                  <a:latin typeface="Calibri Light" pitchFamily="34" charset="0"/>
                  <a:cs typeface="Arial" charset="0"/>
                </a:rPr>
                <a:t>ECCO NOVA </a:t>
              </a:r>
              <a:r>
                <a:rPr lang="fr-BE" sz="1400" b="1" dirty="0">
                  <a:solidFill>
                    <a:srgbClr val="323232"/>
                  </a:solidFill>
                  <a:latin typeface="Calibri Light" pitchFamily="34" charset="0"/>
                  <a:cs typeface="Arial" charset="0"/>
                </a:rPr>
                <a:t>anime les médias pour faire connaitre le projet et celui qui le porte</a:t>
              </a:r>
            </a:p>
            <a:p>
              <a:pPr>
                <a:spcBef>
                  <a:spcPts val="1200"/>
                </a:spcBef>
              </a:pPr>
              <a:r>
                <a:rPr lang="fr-BE" sz="1400" dirty="0">
                  <a:solidFill>
                    <a:srgbClr val="323232"/>
                  </a:solidFill>
                  <a:latin typeface="Calibri Light" pitchFamily="34" charset="0"/>
                  <a:cs typeface="Arial" charset="0"/>
                </a:rPr>
                <a:t>La plateforme </a:t>
              </a:r>
              <a:r>
                <a:rPr lang="fr-BE" sz="1400" b="1" dirty="0">
                  <a:solidFill>
                    <a:srgbClr val="323232"/>
                  </a:solidFill>
                  <a:latin typeface="Calibri Light" pitchFamily="34" charset="0"/>
                  <a:cs typeface="Arial" charset="0"/>
                </a:rPr>
                <a:t>génère automatiquement les titres de créance</a:t>
              </a:r>
            </a:p>
            <a:p>
              <a:pPr>
                <a:spcBef>
                  <a:spcPts val="1200"/>
                </a:spcBef>
              </a:pPr>
              <a:r>
                <a:rPr lang="fr-BE" sz="1400" dirty="0">
                  <a:solidFill>
                    <a:srgbClr val="323232"/>
                  </a:solidFill>
                  <a:latin typeface="Calibri Light" pitchFamily="34" charset="0"/>
                  <a:cs typeface="Arial" charset="0"/>
                </a:rPr>
                <a:t>Après levée des conditions </a:t>
              </a:r>
              <a:r>
                <a:rPr lang="fr-BE" sz="1400" dirty="0" smtClean="0">
                  <a:solidFill>
                    <a:srgbClr val="323232"/>
                  </a:solidFill>
                  <a:latin typeface="Calibri Light" pitchFamily="34" charset="0"/>
                  <a:cs typeface="Arial" charset="0"/>
                </a:rPr>
                <a:t>suspensives éventuelles, </a:t>
              </a:r>
              <a:r>
                <a:rPr lang="fr-BE" sz="1400" b="1" dirty="0" smtClean="0">
                  <a:solidFill>
                    <a:srgbClr val="323232"/>
                  </a:solidFill>
                  <a:latin typeface="Calibri Light" pitchFamily="34" charset="0"/>
                  <a:cs typeface="Arial" charset="0"/>
                </a:rPr>
                <a:t>les fonds sont mis </a:t>
              </a:r>
              <a:r>
                <a:rPr lang="fr-BE" sz="1400" b="1" dirty="0">
                  <a:solidFill>
                    <a:srgbClr val="323232"/>
                  </a:solidFill>
                  <a:latin typeface="Calibri Light" pitchFamily="34" charset="0"/>
                  <a:cs typeface="Arial" charset="0"/>
                </a:rPr>
                <a:t>à </a:t>
              </a:r>
              <a:r>
                <a:rPr lang="fr-BE" sz="1400" b="1" dirty="0" smtClean="0">
                  <a:solidFill>
                    <a:srgbClr val="323232"/>
                  </a:solidFill>
                  <a:latin typeface="Calibri Light" pitchFamily="34" charset="0"/>
                  <a:cs typeface="Arial" charset="0"/>
                </a:rPr>
                <a:t>disposition </a:t>
              </a:r>
              <a:r>
                <a:rPr lang="fr-BE" sz="1400" dirty="0" smtClean="0">
                  <a:solidFill>
                    <a:srgbClr val="323232"/>
                  </a:solidFill>
                  <a:latin typeface="Calibri Light" pitchFamily="34" charset="0"/>
                  <a:cs typeface="Arial" charset="0"/>
                </a:rPr>
                <a:t>du porteur de projet</a:t>
              </a:r>
            </a:p>
            <a:p>
              <a:pPr>
                <a:spcBef>
                  <a:spcPts val="1200"/>
                </a:spcBef>
              </a:pPr>
              <a:endParaRPr lang="fr-BE" sz="1600" b="1" dirty="0" smtClean="0">
                <a:solidFill>
                  <a:srgbClr val="323232"/>
                </a:solidFill>
                <a:latin typeface="Calibri Light" pitchFamily="34" charset="0"/>
                <a:cs typeface="Arial" charset="0"/>
              </a:endParaRPr>
            </a:p>
          </p:txBody>
        </p:sp>
        <p:grpSp>
          <p:nvGrpSpPr>
            <p:cNvPr id="15" name="Groupe 21"/>
            <p:cNvGrpSpPr/>
            <p:nvPr/>
          </p:nvGrpSpPr>
          <p:grpSpPr>
            <a:xfrm>
              <a:off x="272480" y="5229200"/>
              <a:ext cx="900000" cy="900000"/>
              <a:chOff x="499654" y="5201014"/>
              <a:chExt cx="720000" cy="720000"/>
            </a:xfrm>
          </p:grpSpPr>
          <p:sp>
            <p:nvSpPr>
              <p:cNvPr id="16" name="Ellipse 19"/>
              <p:cNvSpPr/>
              <p:nvPr/>
            </p:nvSpPr>
            <p:spPr>
              <a:xfrm>
                <a:off x="499654" y="5201014"/>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7" name="Picture 8" descr="https://asccareerservices.osu.edu/sites/asccareerservices.osu.edu/files/NETWORK%20ICON_78.png?1363265358"/>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36554" y="5339956"/>
                <a:ext cx="446198" cy="44499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Rectangle 2"/>
          <p:cNvSpPr txBox="1">
            <a:spLocks noChangeArrowheads="1"/>
          </p:cNvSpPr>
          <p:nvPr/>
        </p:nvSpPr>
        <p:spPr bwMode="auto">
          <a:xfrm>
            <a:off x="124122" y="188640"/>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COMMENT PROPOSER VOTRE PROJET</a:t>
            </a:r>
          </a:p>
          <a:p>
            <a:pPr lvl="0" eaLnBrk="0" hangingPunct="0">
              <a:defRPr/>
            </a:pPr>
            <a:r>
              <a:rPr kumimoji="0" lang="fr-FR" sz="1100" b="1" u="none" strike="noStrike" kern="1200" cap="none" spc="0" normalizeH="0" dirty="0" smtClean="0">
                <a:ln>
                  <a:noFill/>
                </a:ln>
                <a:solidFill>
                  <a:srgbClr val="323232"/>
                </a:solidFill>
                <a:effectLst/>
                <a:uLnTx/>
                <a:uFillTx/>
                <a:latin typeface="Calibri Light" panose="020F0302020204030204" pitchFamily="34" charset="0"/>
                <a:ea typeface="+mj-ea"/>
                <a:cs typeface="+mj-cs"/>
              </a:rPr>
              <a:t>LEVEZ DES FONDS CITOYENS EN QUELQUES SEMAINES</a:t>
            </a:r>
            <a:endParaRPr kumimoji="0" lang="en-US" sz="1100" b="1" u="none" strike="noStrike" kern="1200" cap="none" spc="0" normalizeH="0" dirty="0" smtClean="0">
              <a:ln>
                <a:noFill/>
              </a:ln>
              <a:solidFill>
                <a:srgbClr val="323232"/>
              </a:solidFill>
              <a:effectLst/>
              <a:uLnTx/>
              <a:uFillTx/>
              <a:latin typeface="Calibri Light" panose="020F0302020204030204" pitchFamily="34" charset="0"/>
              <a:ea typeface="+mj-ea"/>
              <a:cs typeface="+mj-cs"/>
            </a:endParaRPr>
          </a:p>
        </p:txBody>
      </p:sp>
    </p:spTree>
    <p:extLst>
      <p:ext uri="{BB962C8B-B14F-4D97-AF65-F5344CB8AC3E}">
        <p14:creationId xmlns:p14="http://schemas.microsoft.com/office/powerpoint/2010/main" val="3567183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4122" y="188640"/>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a:solidFill>
                  <a:srgbClr val="323232"/>
                </a:solidFill>
                <a:latin typeface="Calibri Light" panose="020F0302020204030204" pitchFamily="34" charset="0"/>
              </a:rPr>
              <a:t>NOTRE </a:t>
            </a:r>
            <a:r>
              <a:rPr lang="fr-FR" sz="2000" dirty="0" smtClean="0">
                <a:solidFill>
                  <a:srgbClr val="323232"/>
                </a:solidFill>
                <a:latin typeface="Calibri Light" panose="020F0302020204030204" pitchFamily="34" charset="0"/>
              </a:rPr>
              <a:t>PLATEFORME </a:t>
            </a:r>
            <a:endParaRPr lang="fr-FR" sz="2000" dirty="0" smtClean="0">
              <a:solidFill>
                <a:srgbClr val="323232"/>
              </a:solidFill>
              <a:latin typeface="Calibri Light" panose="020F0302020204030204" pitchFamily="34" charset="0"/>
            </a:endParaRPr>
          </a:p>
          <a:p>
            <a:pPr eaLnBrk="0" hangingPunct="0">
              <a:defRPr/>
            </a:pPr>
            <a:r>
              <a:rPr lang="fr-FR" sz="1600" b="1" dirty="0">
                <a:solidFill>
                  <a:srgbClr val="323232"/>
                </a:solidFill>
                <a:latin typeface="Calibri Light" panose="020F0302020204030204" pitchFamily="34" charset="0"/>
              </a:rPr>
              <a:t>1000 </a:t>
            </a:r>
            <a:r>
              <a:rPr lang="fr-FR" sz="1600" b="1" dirty="0" smtClean="0">
                <a:solidFill>
                  <a:srgbClr val="323232"/>
                </a:solidFill>
                <a:latin typeface="Calibri Light" panose="020F0302020204030204" pitchFamily="34" charset="0"/>
              </a:rPr>
              <a:t>MEMBRES ET </a:t>
            </a:r>
            <a:r>
              <a:rPr lang="fr-FR" sz="1600" b="1" dirty="0" smtClean="0">
                <a:solidFill>
                  <a:srgbClr val="323232"/>
                </a:solidFill>
                <a:latin typeface="Calibri Light" panose="020F0302020204030204" pitchFamily="34" charset="0"/>
              </a:rPr>
              <a:t>1,5 </a:t>
            </a:r>
            <a:r>
              <a:rPr lang="fr-FR" sz="1600" b="1" dirty="0" smtClean="0">
                <a:solidFill>
                  <a:srgbClr val="323232"/>
                </a:solidFill>
                <a:latin typeface="Calibri Light" panose="020F0302020204030204" pitchFamily="34" charset="0"/>
              </a:rPr>
              <a:t>MILLIONS </a:t>
            </a:r>
            <a:r>
              <a:rPr lang="fr-FR" sz="1600" b="1" dirty="0" smtClean="0">
                <a:solidFill>
                  <a:srgbClr val="323232"/>
                </a:solidFill>
                <a:latin typeface="Calibri Light" panose="020F0302020204030204" pitchFamily="34" charset="0"/>
              </a:rPr>
              <a:t>PRÊTÉS</a:t>
            </a:r>
            <a:endParaRPr lang="fr-FR" sz="1600" b="1" dirty="0" smtClean="0">
              <a:solidFill>
                <a:srgbClr val="323232"/>
              </a:solidFill>
              <a:latin typeface="Calibri Light" panose="020F0302020204030204" pitchFamily="34" charset="0"/>
            </a:endParaRPr>
          </a:p>
        </p:txBody>
      </p:sp>
      <p:pic>
        <p:nvPicPr>
          <p:cNvPr id="6" name="Picture 2" descr="C:\Users\pypirlot.CORETEC-BE\Dropbox (Personnelle)\6. Ecconova\Site\ecconova_h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06" b="57356"/>
          <a:stretch/>
        </p:blipFill>
        <p:spPr bwMode="auto">
          <a:xfrm>
            <a:off x="13475" y="1125306"/>
            <a:ext cx="9875204" cy="5436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150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6457" y="3553559"/>
            <a:ext cx="3096344" cy="2139047"/>
          </a:xfrm>
          <a:prstGeom prst="rect">
            <a:avLst/>
          </a:prstGeom>
        </p:spPr>
        <p:txBody>
          <a:bodyPr wrap="square">
            <a:spAutoFit/>
          </a:bodyPr>
          <a:lstStyle/>
          <a:p>
            <a:pPr algn="ctr">
              <a:spcBef>
                <a:spcPts val="1200"/>
              </a:spcBef>
            </a:pPr>
            <a:r>
              <a:rPr lang="fr-FR" sz="2000" b="1" dirty="0" smtClean="0">
                <a:solidFill>
                  <a:srgbClr val="6EAC97"/>
                </a:solidFill>
                <a:latin typeface="Calibri Light" pitchFamily="34" charset="0"/>
                <a:cs typeface="Arial" charset="0"/>
              </a:rPr>
              <a:t>QUENTIN SIZAIRE</a:t>
            </a:r>
          </a:p>
          <a:p>
            <a:pPr algn="ctr">
              <a:spcBef>
                <a:spcPts val="1200"/>
              </a:spcBef>
            </a:pPr>
            <a:r>
              <a:rPr lang="fr-FR" sz="1700" b="1" dirty="0" smtClean="0">
                <a:solidFill>
                  <a:srgbClr val="323232"/>
                </a:solidFill>
                <a:latin typeface="Calibri Light" pitchFamily="34" charset="0"/>
                <a:cs typeface="Arial" charset="0"/>
              </a:rPr>
              <a:t> </a:t>
            </a:r>
            <a:r>
              <a:rPr lang="fr-FR" sz="1700" b="1" dirty="0" err="1" smtClean="0">
                <a:solidFill>
                  <a:srgbClr val="323232"/>
                </a:solidFill>
                <a:latin typeface="Calibri Light" pitchFamily="34" charset="0"/>
                <a:cs typeface="Arial" charset="0"/>
              </a:rPr>
              <a:t>Managing</a:t>
            </a:r>
            <a:r>
              <a:rPr lang="fr-FR" sz="1700" b="1" dirty="0" smtClean="0">
                <a:solidFill>
                  <a:srgbClr val="323232"/>
                </a:solidFill>
                <a:latin typeface="Calibri Light" pitchFamily="34" charset="0"/>
                <a:cs typeface="Arial" charset="0"/>
              </a:rPr>
              <a:t> </a:t>
            </a:r>
            <a:r>
              <a:rPr lang="fr-FR" sz="1700" b="1" dirty="0">
                <a:solidFill>
                  <a:srgbClr val="323232"/>
                </a:solidFill>
                <a:latin typeface="Calibri Light" pitchFamily="34" charset="0"/>
                <a:cs typeface="Arial" charset="0"/>
              </a:rPr>
              <a:t>P</a:t>
            </a:r>
            <a:r>
              <a:rPr lang="fr-FR" sz="1700" b="1" dirty="0" smtClean="0">
                <a:solidFill>
                  <a:srgbClr val="323232"/>
                </a:solidFill>
                <a:latin typeface="Calibri Light" pitchFamily="34" charset="0"/>
                <a:cs typeface="Arial" charset="0"/>
              </a:rPr>
              <a:t>artner</a:t>
            </a:r>
          </a:p>
          <a:p>
            <a:pPr algn="ctr">
              <a:spcBef>
                <a:spcPts val="1200"/>
              </a:spcBef>
            </a:pPr>
            <a:r>
              <a:rPr lang="fr-FR" sz="1400" i="1" dirty="0" smtClean="0">
                <a:solidFill>
                  <a:srgbClr val="323232"/>
                </a:solidFill>
                <a:latin typeface="Calibri Light" pitchFamily="34" charset="0"/>
                <a:cs typeface="Arial" charset="0"/>
              </a:rPr>
              <a:t>#éolien # photovoltaïque #</a:t>
            </a:r>
            <a:r>
              <a:rPr lang="fr-FR" sz="1400" i="1" dirty="0" err="1" smtClean="0">
                <a:solidFill>
                  <a:srgbClr val="323232"/>
                </a:solidFill>
                <a:latin typeface="Calibri Light" pitchFamily="34" charset="0"/>
                <a:cs typeface="Arial" charset="0"/>
              </a:rPr>
              <a:t>projectfinanc</a:t>
            </a:r>
            <a:r>
              <a:rPr lang="fr-FR" sz="1400" i="1" dirty="0" err="1" smtClean="0">
                <a:solidFill>
                  <a:srgbClr val="323232"/>
                </a:solidFill>
                <a:latin typeface="Calibri Light" pitchFamily="34" charset="0"/>
                <a:cs typeface="Arial" charset="0"/>
              </a:rPr>
              <a:t>e</a:t>
            </a:r>
            <a:r>
              <a:rPr lang="fr-FR" sz="1400" i="1" dirty="0" smtClean="0">
                <a:solidFill>
                  <a:srgbClr val="323232"/>
                </a:solidFill>
                <a:latin typeface="Calibri Light" pitchFamily="34" charset="0"/>
                <a:cs typeface="Arial" charset="0"/>
              </a:rPr>
              <a:t> #</a:t>
            </a:r>
            <a:r>
              <a:rPr lang="fr-FR" sz="1400" i="1" dirty="0" err="1" smtClean="0">
                <a:solidFill>
                  <a:srgbClr val="323232"/>
                </a:solidFill>
                <a:latin typeface="Calibri Light" pitchFamily="34" charset="0"/>
                <a:cs typeface="Arial" charset="0"/>
              </a:rPr>
              <a:t>immo</a:t>
            </a:r>
            <a:endParaRPr lang="fr-FR" sz="1400" i="1" dirty="0">
              <a:solidFill>
                <a:srgbClr val="3E3D40"/>
              </a:solidFill>
              <a:latin typeface="Calibri Light" pitchFamily="34" charset="0"/>
              <a:cs typeface="Arial" charset="0"/>
            </a:endParaRPr>
          </a:p>
          <a:p>
            <a:pPr algn="ctr">
              <a:spcBef>
                <a:spcPts val="1200"/>
              </a:spcBef>
            </a:pPr>
            <a:r>
              <a:rPr lang="fr-FR" sz="1400" dirty="0" smtClean="0">
                <a:solidFill>
                  <a:srgbClr val="323232"/>
                </a:solidFill>
                <a:latin typeface="Calibri Light" pitchFamily="34" charset="0"/>
                <a:cs typeface="Arial" charset="0"/>
              </a:rPr>
              <a:t>+32 476 43 55 04</a:t>
            </a:r>
          </a:p>
          <a:p>
            <a:pPr algn="ctr">
              <a:spcBef>
                <a:spcPts val="1200"/>
              </a:spcBef>
            </a:pPr>
            <a:r>
              <a:rPr lang="fr-FR" sz="1400" dirty="0" smtClean="0">
                <a:solidFill>
                  <a:srgbClr val="323232"/>
                </a:solidFill>
                <a:latin typeface="Calibri Light" pitchFamily="34" charset="0"/>
                <a:cs typeface="Arial" charset="0"/>
              </a:rPr>
              <a:t>q.sizaire@ecconova.com</a:t>
            </a:r>
          </a:p>
        </p:txBody>
      </p:sp>
      <p:sp>
        <p:nvSpPr>
          <p:cNvPr id="25" name="Rectangle 24"/>
          <p:cNvSpPr/>
          <p:nvPr/>
        </p:nvSpPr>
        <p:spPr>
          <a:xfrm>
            <a:off x="3368981" y="3553559"/>
            <a:ext cx="3168195" cy="2139047"/>
          </a:xfrm>
          <a:prstGeom prst="rect">
            <a:avLst/>
          </a:prstGeom>
        </p:spPr>
        <p:txBody>
          <a:bodyPr wrap="square">
            <a:spAutoFit/>
          </a:bodyPr>
          <a:lstStyle/>
          <a:p>
            <a:pPr algn="ctr">
              <a:spcBef>
                <a:spcPts val="1200"/>
              </a:spcBef>
            </a:pPr>
            <a:r>
              <a:rPr lang="fr-FR" sz="2000" b="1" dirty="0" smtClean="0">
                <a:solidFill>
                  <a:srgbClr val="6EAC97"/>
                </a:solidFill>
                <a:latin typeface="Calibri Light" pitchFamily="34" charset="0"/>
                <a:cs typeface="Arial" charset="0"/>
              </a:rPr>
              <a:t>PIERRE-YVES PIRLOT</a:t>
            </a:r>
          </a:p>
          <a:p>
            <a:pPr algn="ctr">
              <a:spcBef>
                <a:spcPts val="1200"/>
              </a:spcBef>
            </a:pPr>
            <a:r>
              <a:rPr lang="fr-FR" sz="1700" b="1" dirty="0">
                <a:solidFill>
                  <a:srgbClr val="323232"/>
                </a:solidFill>
                <a:latin typeface="Calibri Light" pitchFamily="34" charset="0"/>
                <a:cs typeface="Arial" charset="0"/>
              </a:rPr>
              <a:t> </a:t>
            </a:r>
            <a:r>
              <a:rPr lang="fr-FR" sz="1700" b="1" dirty="0" err="1">
                <a:solidFill>
                  <a:srgbClr val="323232"/>
                </a:solidFill>
                <a:latin typeface="Calibri Light" pitchFamily="34" charset="0"/>
                <a:cs typeface="Arial" charset="0"/>
              </a:rPr>
              <a:t>Managing</a:t>
            </a:r>
            <a:r>
              <a:rPr lang="fr-FR" sz="1700" b="1" dirty="0">
                <a:solidFill>
                  <a:srgbClr val="323232"/>
                </a:solidFill>
                <a:latin typeface="Calibri Light" pitchFamily="34" charset="0"/>
                <a:cs typeface="Arial" charset="0"/>
              </a:rPr>
              <a:t> </a:t>
            </a:r>
            <a:r>
              <a:rPr lang="fr-FR" sz="1700" b="1" dirty="0" smtClean="0">
                <a:solidFill>
                  <a:srgbClr val="323232"/>
                </a:solidFill>
                <a:latin typeface="Calibri Light" pitchFamily="34" charset="0"/>
                <a:cs typeface="Arial" charset="0"/>
              </a:rPr>
              <a:t>Partner</a:t>
            </a:r>
            <a:endParaRPr lang="fr-FR" sz="1700" b="1" dirty="0">
              <a:solidFill>
                <a:srgbClr val="323232"/>
              </a:solidFill>
              <a:latin typeface="Calibri Light" pitchFamily="34" charset="0"/>
              <a:cs typeface="Arial" charset="0"/>
            </a:endParaRPr>
          </a:p>
          <a:p>
            <a:pPr algn="ctr">
              <a:spcBef>
                <a:spcPts val="1200"/>
              </a:spcBef>
            </a:pPr>
            <a:r>
              <a:rPr lang="fr-FR" sz="1400" i="1" dirty="0" smtClean="0">
                <a:solidFill>
                  <a:srgbClr val="3E3D40"/>
                </a:solidFill>
                <a:latin typeface="Calibri Light" pitchFamily="34" charset="0"/>
                <a:cs typeface="Arial" charset="0"/>
              </a:rPr>
              <a:t>#cogénération #photovoltaïque #biomasse</a:t>
            </a:r>
            <a:endParaRPr lang="fr-FR" sz="1400" i="1" dirty="0">
              <a:solidFill>
                <a:srgbClr val="3E3D40"/>
              </a:solidFill>
              <a:latin typeface="Calibri Light" pitchFamily="34" charset="0"/>
              <a:cs typeface="Arial" charset="0"/>
            </a:endParaRPr>
          </a:p>
          <a:p>
            <a:pPr algn="ctr">
              <a:spcBef>
                <a:spcPts val="1200"/>
              </a:spcBef>
            </a:pPr>
            <a:r>
              <a:rPr lang="fr-FR" sz="1400" dirty="0">
                <a:solidFill>
                  <a:srgbClr val="3E3D40"/>
                </a:solidFill>
                <a:latin typeface="Calibri Light" pitchFamily="34" charset="0"/>
                <a:cs typeface="Arial" charset="0"/>
              </a:rPr>
              <a:t>+32 498 67 27 90</a:t>
            </a:r>
          </a:p>
          <a:p>
            <a:pPr algn="ctr">
              <a:spcBef>
                <a:spcPts val="1200"/>
              </a:spcBef>
            </a:pPr>
            <a:r>
              <a:rPr lang="fr-FR" sz="1400" dirty="0" err="1">
                <a:solidFill>
                  <a:srgbClr val="3E3D40"/>
                </a:solidFill>
                <a:latin typeface="Calibri Light" pitchFamily="34" charset="0"/>
                <a:cs typeface="Arial" charset="0"/>
              </a:rPr>
              <a:t>py.pirlot@</a:t>
            </a:r>
            <a:r>
              <a:rPr lang="fr-FR" sz="1400" dirty="0" err="1" smtClean="0">
                <a:solidFill>
                  <a:srgbClr val="3E3D40"/>
                </a:solidFill>
                <a:latin typeface="Calibri Light" pitchFamily="34" charset="0"/>
                <a:cs typeface="Arial" charset="0"/>
              </a:rPr>
              <a:t>ecconova.com</a:t>
            </a:r>
            <a:endParaRPr lang="fr-FR" sz="1400" dirty="0">
              <a:solidFill>
                <a:srgbClr val="3E3D40"/>
              </a:solidFill>
              <a:latin typeface="Calibri Light" pitchFamily="34" charset="0"/>
              <a:cs typeface="Arial" charset="0"/>
            </a:endParaRPr>
          </a:p>
        </p:txBody>
      </p:sp>
      <p:sp>
        <p:nvSpPr>
          <p:cNvPr id="27" name="Rectangle 26"/>
          <p:cNvSpPr/>
          <p:nvPr/>
        </p:nvSpPr>
        <p:spPr>
          <a:xfrm>
            <a:off x="6697843" y="3553559"/>
            <a:ext cx="3168195" cy="2139047"/>
          </a:xfrm>
          <a:prstGeom prst="rect">
            <a:avLst/>
          </a:prstGeom>
        </p:spPr>
        <p:txBody>
          <a:bodyPr wrap="square">
            <a:spAutoFit/>
          </a:bodyPr>
          <a:lstStyle/>
          <a:p>
            <a:pPr algn="ctr">
              <a:spcBef>
                <a:spcPts val="1200"/>
              </a:spcBef>
            </a:pPr>
            <a:r>
              <a:rPr lang="fr-FR" sz="2000" b="1" dirty="0" smtClean="0">
                <a:solidFill>
                  <a:srgbClr val="6EAC97"/>
                </a:solidFill>
                <a:latin typeface="Calibri Light" pitchFamily="34" charset="0"/>
                <a:cs typeface="Arial" charset="0"/>
              </a:rPr>
              <a:t>JEREMY COXET</a:t>
            </a:r>
            <a:endParaRPr lang="fr-FR" sz="1700" b="1" dirty="0" smtClean="0">
              <a:solidFill>
                <a:srgbClr val="3E3D40"/>
              </a:solidFill>
              <a:latin typeface="Calibri Light" pitchFamily="34" charset="0"/>
              <a:cs typeface="Arial" charset="0"/>
            </a:endParaRPr>
          </a:p>
          <a:p>
            <a:pPr algn="ctr">
              <a:spcBef>
                <a:spcPts val="1200"/>
              </a:spcBef>
            </a:pPr>
            <a:r>
              <a:rPr lang="fr-FR" sz="1700" b="1" dirty="0" smtClean="0">
                <a:solidFill>
                  <a:srgbClr val="3E3D40"/>
                </a:solidFill>
                <a:latin typeface="Calibri Light" pitchFamily="34" charset="0"/>
                <a:cs typeface="Arial" charset="0"/>
              </a:rPr>
              <a:t>Marketing Manager</a:t>
            </a:r>
          </a:p>
          <a:p>
            <a:pPr algn="ctr">
              <a:spcBef>
                <a:spcPts val="1200"/>
              </a:spcBef>
            </a:pPr>
            <a:r>
              <a:rPr lang="fr-FR" sz="1400" i="1" dirty="0" smtClean="0">
                <a:solidFill>
                  <a:srgbClr val="3E3D40"/>
                </a:solidFill>
                <a:latin typeface="Calibri Light" pitchFamily="34" charset="0"/>
                <a:cs typeface="Arial" charset="0"/>
              </a:rPr>
              <a:t>#marketing #web2.0</a:t>
            </a:r>
            <a:endParaRPr lang="fr-FR" sz="1400" i="1" dirty="0">
              <a:solidFill>
                <a:srgbClr val="3E3D40"/>
              </a:solidFill>
              <a:latin typeface="Calibri Light" pitchFamily="34" charset="0"/>
              <a:cs typeface="Arial" charset="0"/>
            </a:endParaRPr>
          </a:p>
          <a:p>
            <a:pPr algn="ctr">
              <a:spcBef>
                <a:spcPts val="1200"/>
              </a:spcBef>
            </a:pPr>
            <a:r>
              <a:rPr lang="fr-FR" sz="1400" dirty="0">
                <a:solidFill>
                  <a:srgbClr val="3E3D40"/>
                </a:solidFill>
                <a:latin typeface="Calibri Light" pitchFamily="34" charset="0"/>
                <a:cs typeface="Arial" charset="0"/>
              </a:rPr>
              <a:t>+32 496 04 57 63</a:t>
            </a:r>
          </a:p>
          <a:p>
            <a:pPr algn="ctr">
              <a:spcBef>
                <a:spcPts val="1200"/>
              </a:spcBef>
            </a:pPr>
            <a:r>
              <a:rPr lang="fr-FR" sz="1400" dirty="0" err="1">
                <a:solidFill>
                  <a:srgbClr val="3E3D40"/>
                </a:solidFill>
                <a:latin typeface="Calibri Light" pitchFamily="34" charset="0"/>
                <a:cs typeface="Arial" charset="0"/>
              </a:rPr>
              <a:t>j.coxet@ecconova.com</a:t>
            </a:r>
            <a:endParaRPr lang="fr-FR" sz="1400" dirty="0">
              <a:solidFill>
                <a:srgbClr val="3E3D40"/>
              </a:solidFill>
              <a:latin typeface="Calibri Light" pitchFamily="34" charset="0"/>
              <a:cs typeface="Arial" charset="0"/>
            </a:endParaRPr>
          </a:p>
          <a:p>
            <a:pPr algn="ctr"/>
            <a:endParaRPr lang="fr-FR" sz="1400" dirty="0">
              <a:solidFill>
                <a:srgbClr val="3E3D40"/>
              </a:solidFill>
              <a:latin typeface="Calibri Light" pitchFamily="34" charset="0"/>
              <a:cs typeface="Arial" charset="0"/>
            </a:endParaRPr>
          </a:p>
        </p:txBody>
      </p:sp>
      <p:sp>
        <p:nvSpPr>
          <p:cNvPr id="23" name="Rectangle 2"/>
          <p:cNvSpPr txBox="1">
            <a:spLocks noChangeArrowheads="1"/>
          </p:cNvSpPr>
          <p:nvPr/>
        </p:nvSpPr>
        <p:spPr bwMode="auto">
          <a:xfrm>
            <a:off x="185837" y="311471"/>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L’EQUIPE</a:t>
            </a:r>
            <a:endParaRPr kumimoji="0" lang="en-US" sz="2000" u="none" strike="noStrike" kern="1200" cap="none" spc="0" normalizeH="0" baseline="-25000" dirty="0" smtClean="0">
              <a:ln>
                <a:noFill/>
              </a:ln>
              <a:solidFill>
                <a:srgbClr val="323232"/>
              </a:solidFill>
              <a:effectLst/>
              <a:uLnTx/>
              <a:uFillTx/>
              <a:latin typeface="Calibri Light" panose="020F0302020204030204" pitchFamily="34" charset="0"/>
              <a:ea typeface="+mj-ea"/>
              <a:cs typeface="+mj-cs"/>
            </a:endParaRPr>
          </a:p>
        </p:txBody>
      </p:sp>
      <p:pic>
        <p:nvPicPr>
          <p:cNvPr id="3" name="Picture 2"/>
          <p:cNvPicPr>
            <a:picLocks/>
          </p:cNvPicPr>
          <p:nvPr/>
        </p:nvPicPr>
        <p:blipFill>
          <a:blip r:embed="rId3"/>
          <a:stretch>
            <a:fillRect/>
          </a:stretch>
        </p:blipFill>
        <p:spPr>
          <a:xfrm>
            <a:off x="704629" y="1250768"/>
            <a:ext cx="1800000" cy="198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3963078" y="1275344"/>
            <a:ext cx="1980000" cy="198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7290194" y="1275344"/>
            <a:ext cx="1983493" cy="198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471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66055" y="941822"/>
            <a:ext cx="9619148" cy="1077218"/>
          </a:xfrm>
          <a:prstGeom prst="rect">
            <a:avLst/>
          </a:prstGeom>
        </p:spPr>
        <p:txBody>
          <a:bodyPr wrap="square">
            <a:spAutoFit/>
          </a:bodyPr>
          <a:lstStyle/>
          <a:p>
            <a:pPr algn="ctr"/>
            <a:r>
              <a:rPr lang="fr-BE" sz="2800" dirty="0" smtClean="0">
                <a:solidFill>
                  <a:srgbClr val="6EAC97"/>
                </a:solidFill>
                <a:latin typeface="Calibri Light" pitchFamily="34" charset="0"/>
                <a:cs typeface="Arial" charset="0"/>
              </a:rPr>
              <a:t>EUROPE </a:t>
            </a:r>
            <a:r>
              <a:rPr lang="fr-BE" sz="2800" dirty="0" smtClean="0">
                <a:solidFill>
                  <a:srgbClr val="6EAC97"/>
                </a:solidFill>
                <a:latin typeface="Calibri Light" pitchFamily="34" charset="0"/>
                <a:cs typeface="Arial" charset="0"/>
              </a:rPr>
              <a:t>2020</a:t>
            </a:r>
            <a:endParaRPr lang="fr-BE" sz="1600" dirty="0" smtClean="0">
              <a:solidFill>
                <a:srgbClr val="323232"/>
              </a:solidFill>
              <a:latin typeface="Calibri Light" pitchFamily="34" charset="0"/>
              <a:cs typeface="Arial" charset="0"/>
            </a:endParaRPr>
          </a:p>
          <a:p>
            <a:pPr algn="ctr"/>
            <a:r>
              <a:rPr lang="fr-BE" dirty="0" smtClean="0">
                <a:solidFill>
                  <a:srgbClr val="323232"/>
                </a:solidFill>
                <a:latin typeface="Calibri Light" pitchFamily="34" charset="0"/>
                <a:cs typeface="Arial" charset="0"/>
              </a:rPr>
              <a:t>Établir </a:t>
            </a:r>
            <a:r>
              <a:rPr lang="fr-BE" dirty="0">
                <a:solidFill>
                  <a:srgbClr val="323232"/>
                </a:solidFill>
                <a:latin typeface="Calibri Light" pitchFamily="34" charset="0"/>
                <a:cs typeface="Arial" charset="0"/>
              </a:rPr>
              <a:t>une </a:t>
            </a:r>
            <a:r>
              <a:rPr lang="fr-BE" dirty="0" smtClean="0">
                <a:solidFill>
                  <a:srgbClr val="323232"/>
                </a:solidFill>
                <a:latin typeface="Calibri Light" pitchFamily="34" charset="0"/>
                <a:cs typeface="Arial" charset="0"/>
              </a:rPr>
              <a:t>« économie </a:t>
            </a:r>
            <a:r>
              <a:rPr lang="fr-BE" dirty="0">
                <a:solidFill>
                  <a:srgbClr val="323232"/>
                </a:solidFill>
                <a:latin typeface="Calibri Light" pitchFamily="34" charset="0"/>
                <a:cs typeface="Arial" charset="0"/>
              </a:rPr>
              <a:t>intelligente, durable et inclusive avec des niveaux élevés d'emploi, de productivité et de cohésion </a:t>
            </a:r>
            <a:r>
              <a:rPr lang="fr-BE" dirty="0" smtClean="0">
                <a:solidFill>
                  <a:srgbClr val="323232"/>
                </a:solidFill>
                <a:latin typeface="Calibri Light" pitchFamily="34" charset="0"/>
                <a:cs typeface="Arial" charset="0"/>
              </a:rPr>
              <a:t>sociale ».</a:t>
            </a:r>
            <a:endParaRPr lang="fr-BE" dirty="0">
              <a:solidFill>
                <a:srgbClr val="323232"/>
              </a:solidFill>
            </a:endParaRPr>
          </a:p>
        </p:txBody>
      </p:sp>
      <p:sp>
        <p:nvSpPr>
          <p:cNvPr id="18" name="Rectangle 17"/>
          <p:cNvSpPr/>
          <p:nvPr/>
        </p:nvSpPr>
        <p:spPr>
          <a:xfrm>
            <a:off x="181017" y="2208930"/>
            <a:ext cx="9589224" cy="1077218"/>
          </a:xfrm>
          <a:prstGeom prst="rect">
            <a:avLst/>
          </a:prstGeom>
        </p:spPr>
        <p:txBody>
          <a:bodyPr wrap="square">
            <a:spAutoFit/>
          </a:bodyPr>
          <a:lstStyle/>
          <a:p>
            <a:pPr algn="ctr"/>
            <a:r>
              <a:rPr lang="fr-BE" sz="2800" dirty="0" smtClean="0">
                <a:solidFill>
                  <a:srgbClr val="6EAC97"/>
                </a:solidFill>
                <a:latin typeface="Calibri Light" pitchFamily="34" charset="0"/>
                <a:cs typeface="Arial" charset="0"/>
              </a:rPr>
              <a:t>OBJECTIFS BELGES </a:t>
            </a:r>
            <a:r>
              <a:rPr lang="fr-BE" sz="2800" dirty="0" smtClean="0">
                <a:solidFill>
                  <a:srgbClr val="6EAC97"/>
                </a:solidFill>
                <a:latin typeface="Calibri Light" pitchFamily="34" charset="0"/>
                <a:cs typeface="Arial" charset="0"/>
              </a:rPr>
              <a:t>RENOUVELABLE</a:t>
            </a:r>
            <a:endParaRPr lang="fr-BE" sz="1600" dirty="0" smtClean="0">
              <a:solidFill>
                <a:srgbClr val="323232"/>
              </a:solidFill>
              <a:latin typeface="Calibri Light" pitchFamily="34" charset="0"/>
              <a:cs typeface="Arial" charset="0"/>
            </a:endParaRPr>
          </a:p>
          <a:p>
            <a:pPr algn="ctr"/>
            <a:r>
              <a:rPr lang="fr-BE" dirty="0" smtClean="0">
                <a:solidFill>
                  <a:srgbClr val="323232"/>
                </a:solidFill>
                <a:latin typeface="Calibri Light" pitchFamily="34" charset="0"/>
                <a:cs typeface="Arial" charset="0"/>
              </a:rPr>
              <a:t>En Belgique, d’ici 2020, 13% de la consommation d’énergie </a:t>
            </a:r>
            <a:r>
              <a:rPr lang="fr-BE" dirty="0" smtClean="0">
                <a:solidFill>
                  <a:srgbClr val="323232"/>
                </a:solidFill>
                <a:latin typeface="Calibri Light" pitchFamily="34" charset="0"/>
                <a:cs typeface="Arial" charset="0"/>
              </a:rPr>
              <a:t>et </a:t>
            </a:r>
            <a:r>
              <a:rPr lang="fr-BE" dirty="0" smtClean="0">
                <a:solidFill>
                  <a:srgbClr val="323232"/>
                </a:solidFill>
                <a:latin typeface="Calibri Light" pitchFamily="34" charset="0"/>
                <a:cs typeface="Arial" charset="0"/>
              </a:rPr>
              <a:t>21% de la consommation électrique devront provenir d’une source d’énergie renouvelable.</a:t>
            </a:r>
            <a:endParaRPr lang="fr-BE" dirty="0">
              <a:solidFill>
                <a:srgbClr val="6EAC97"/>
              </a:solidFill>
            </a:endParaRPr>
          </a:p>
        </p:txBody>
      </p:sp>
      <p:sp>
        <p:nvSpPr>
          <p:cNvPr id="19" name="Rectangle 18"/>
          <p:cNvSpPr/>
          <p:nvPr/>
        </p:nvSpPr>
        <p:spPr>
          <a:xfrm>
            <a:off x="166055" y="3476038"/>
            <a:ext cx="9619148" cy="1077218"/>
          </a:xfrm>
          <a:prstGeom prst="rect">
            <a:avLst/>
          </a:prstGeom>
        </p:spPr>
        <p:txBody>
          <a:bodyPr wrap="square">
            <a:spAutoFit/>
          </a:bodyPr>
          <a:lstStyle/>
          <a:p>
            <a:pPr algn="ctr"/>
            <a:r>
              <a:rPr lang="fr-BE" sz="2800" dirty="0" smtClean="0">
                <a:solidFill>
                  <a:srgbClr val="6EAC97"/>
                </a:solidFill>
                <a:latin typeface="Calibri Light" pitchFamily="34" charset="0"/>
                <a:cs typeface="Arial" charset="0"/>
              </a:rPr>
              <a:t>DES INVESTISSEMENTS ENCORE </a:t>
            </a:r>
            <a:r>
              <a:rPr lang="fr-BE" sz="2800" dirty="0" smtClean="0">
                <a:solidFill>
                  <a:srgbClr val="6EAC97"/>
                </a:solidFill>
                <a:latin typeface="Calibri Light" pitchFamily="34" charset="0"/>
                <a:cs typeface="Arial" charset="0"/>
              </a:rPr>
              <a:t>INSUFFISANTS</a:t>
            </a:r>
            <a:endParaRPr lang="fr-BE" sz="1600" dirty="0" smtClean="0">
              <a:solidFill>
                <a:srgbClr val="323232"/>
              </a:solidFill>
              <a:latin typeface="Calibri Light" pitchFamily="34" charset="0"/>
              <a:cs typeface="Arial" charset="0"/>
            </a:endParaRPr>
          </a:p>
          <a:p>
            <a:pPr algn="ctr"/>
            <a:r>
              <a:rPr lang="fr-FR" dirty="0" smtClean="0">
                <a:solidFill>
                  <a:srgbClr val="323232"/>
                </a:solidFill>
                <a:latin typeface="Calibri Light" pitchFamily="34" charset="0"/>
                <a:cs typeface="Arial" charset="0"/>
              </a:rPr>
              <a:t>Le niveau des investissements dans les énergies renouvelables reste insuffisant pour limiter la hausse des températures à 2° Celsius, a averti l'Agence internationale pour les énergies renouvelables (Irena)</a:t>
            </a:r>
            <a:endParaRPr lang="fr-FR" dirty="0">
              <a:solidFill>
                <a:srgbClr val="323232"/>
              </a:solidFill>
              <a:latin typeface="Calibri Light" pitchFamily="34" charset="0"/>
              <a:cs typeface="Arial" charset="0"/>
            </a:endParaRPr>
          </a:p>
        </p:txBody>
      </p:sp>
      <p:sp>
        <p:nvSpPr>
          <p:cNvPr id="13" name="Rectangle 2"/>
          <p:cNvSpPr txBox="1">
            <a:spLocks noChangeArrowheads="1"/>
          </p:cNvSpPr>
          <p:nvPr/>
        </p:nvSpPr>
        <p:spPr bwMode="auto">
          <a:xfrm>
            <a:off x="128464" y="260648"/>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5 RAISONS DE CRÉER ECCO NOVA !</a:t>
            </a:r>
            <a:endParaRPr lang="fr-FR" sz="2000" dirty="0" smtClean="0">
              <a:solidFill>
                <a:srgbClr val="323232"/>
              </a:solidFill>
              <a:latin typeface="Calibri Light" panose="020F0302020204030204" pitchFamily="34" charset="0"/>
            </a:endParaRPr>
          </a:p>
        </p:txBody>
      </p:sp>
      <p:sp>
        <p:nvSpPr>
          <p:cNvPr id="6" name="Rectangle 5"/>
          <p:cNvSpPr/>
          <p:nvPr/>
        </p:nvSpPr>
        <p:spPr>
          <a:xfrm>
            <a:off x="166055" y="4743146"/>
            <a:ext cx="9619148" cy="800219"/>
          </a:xfrm>
          <a:prstGeom prst="rect">
            <a:avLst/>
          </a:prstGeom>
        </p:spPr>
        <p:txBody>
          <a:bodyPr wrap="square">
            <a:spAutoFit/>
          </a:bodyPr>
          <a:lstStyle/>
          <a:p>
            <a:pPr algn="ctr"/>
            <a:r>
              <a:rPr lang="fr-BE" sz="2800" dirty="0" smtClean="0">
                <a:solidFill>
                  <a:srgbClr val="6EAC97"/>
                </a:solidFill>
                <a:latin typeface="Calibri Light" pitchFamily="34" charset="0"/>
                <a:cs typeface="Arial" charset="0"/>
              </a:rPr>
              <a:t>LE BELGE, CHAMPION EUROPEEN DE </a:t>
            </a:r>
            <a:r>
              <a:rPr lang="fr-BE" sz="2800" dirty="0" smtClean="0">
                <a:solidFill>
                  <a:srgbClr val="6EAC97"/>
                </a:solidFill>
                <a:latin typeface="Calibri Light" pitchFamily="34" charset="0"/>
                <a:cs typeface="Arial" charset="0"/>
              </a:rPr>
              <a:t>L’EPARGNE</a:t>
            </a:r>
            <a:endParaRPr lang="fr-BE" sz="1600" dirty="0" smtClean="0">
              <a:solidFill>
                <a:srgbClr val="323232"/>
              </a:solidFill>
              <a:latin typeface="Calibri Light" pitchFamily="34" charset="0"/>
              <a:cs typeface="Arial" charset="0"/>
            </a:endParaRPr>
          </a:p>
          <a:p>
            <a:pPr algn="ctr"/>
            <a:r>
              <a:rPr lang="fr-BE" dirty="0" smtClean="0">
                <a:solidFill>
                  <a:srgbClr val="323232"/>
                </a:solidFill>
                <a:latin typeface="Calibri Light" pitchFamily="34" charset="0"/>
                <a:cs typeface="Arial" charset="0"/>
              </a:rPr>
              <a:t>En 2014, le taux d’épargne des ménages en </a:t>
            </a:r>
            <a:r>
              <a:rPr lang="fr-BE" dirty="0" smtClean="0">
                <a:solidFill>
                  <a:srgbClr val="323232"/>
                </a:solidFill>
                <a:latin typeface="Calibri Light" pitchFamily="34" charset="0"/>
                <a:cs typeface="Arial" charset="0"/>
              </a:rPr>
              <a:t>Belgique représente </a:t>
            </a:r>
            <a:r>
              <a:rPr lang="fr-BE" dirty="0" smtClean="0">
                <a:solidFill>
                  <a:srgbClr val="323232"/>
                </a:solidFill>
                <a:latin typeface="Calibri Light" pitchFamily="34" charset="0"/>
                <a:cs typeface="Arial" charset="0"/>
              </a:rPr>
              <a:t>1.103 milliards d’euros.</a:t>
            </a:r>
            <a:endParaRPr lang="fr-BE" dirty="0">
              <a:solidFill>
                <a:srgbClr val="323232"/>
              </a:solidFill>
              <a:latin typeface="Calibri Light" pitchFamily="34" charset="0"/>
              <a:cs typeface="Arial" charset="0"/>
            </a:endParaRPr>
          </a:p>
        </p:txBody>
      </p:sp>
      <p:sp>
        <p:nvSpPr>
          <p:cNvPr id="7" name="Rectangle 6"/>
          <p:cNvSpPr/>
          <p:nvPr/>
        </p:nvSpPr>
        <p:spPr>
          <a:xfrm>
            <a:off x="166055" y="5733256"/>
            <a:ext cx="9619148" cy="800219"/>
          </a:xfrm>
          <a:prstGeom prst="rect">
            <a:avLst/>
          </a:prstGeom>
        </p:spPr>
        <p:txBody>
          <a:bodyPr wrap="square">
            <a:spAutoFit/>
          </a:bodyPr>
          <a:lstStyle/>
          <a:p>
            <a:pPr algn="ctr"/>
            <a:r>
              <a:rPr lang="fr-BE" sz="2800" dirty="0" smtClean="0">
                <a:solidFill>
                  <a:srgbClr val="6EAC97"/>
                </a:solidFill>
                <a:latin typeface="Calibri Light" pitchFamily="34" charset="0"/>
                <a:cs typeface="Arial" charset="0"/>
              </a:rPr>
              <a:t>UN RENDEMENT EN BERNE POUR LES </a:t>
            </a:r>
            <a:r>
              <a:rPr lang="fr-BE" sz="2800" dirty="0" smtClean="0">
                <a:solidFill>
                  <a:srgbClr val="6EAC97"/>
                </a:solidFill>
                <a:latin typeface="Calibri Light" pitchFamily="34" charset="0"/>
                <a:cs typeface="Arial" charset="0"/>
              </a:rPr>
              <a:t>LIVRETS</a:t>
            </a:r>
            <a:endParaRPr lang="fr-BE" sz="1600" dirty="0" smtClean="0">
              <a:solidFill>
                <a:srgbClr val="6EAC97"/>
              </a:solidFill>
              <a:latin typeface="Calibri Light" pitchFamily="34" charset="0"/>
              <a:cs typeface="Arial" charset="0"/>
            </a:endParaRPr>
          </a:p>
          <a:p>
            <a:pPr algn="ctr"/>
            <a:r>
              <a:rPr lang="fr-BE" dirty="0" smtClean="0">
                <a:solidFill>
                  <a:srgbClr val="323232"/>
                </a:solidFill>
                <a:latin typeface="Calibri Light" pitchFamily="34" charset="0"/>
                <a:cs typeface="Arial" charset="0"/>
              </a:rPr>
              <a:t>Les taux </a:t>
            </a:r>
            <a:r>
              <a:rPr lang="fr-BE" dirty="0">
                <a:solidFill>
                  <a:srgbClr val="323232"/>
                </a:solidFill>
                <a:latin typeface="Calibri Light" pitchFamily="34" charset="0"/>
                <a:cs typeface="Arial" charset="0"/>
              </a:rPr>
              <a:t>d’intérêt sur les </a:t>
            </a:r>
            <a:r>
              <a:rPr lang="fr-BE" dirty="0" smtClean="0">
                <a:solidFill>
                  <a:srgbClr val="323232"/>
                </a:solidFill>
                <a:latin typeface="Calibri Light" pitchFamily="34" charset="0"/>
                <a:cs typeface="Arial" charset="0"/>
              </a:rPr>
              <a:t>livrets sont passés de 2,5</a:t>
            </a:r>
            <a:r>
              <a:rPr lang="fr-BE" dirty="0">
                <a:solidFill>
                  <a:srgbClr val="323232"/>
                </a:solidFill>
                <a:latin typeface="Calibri Light" pitchFamily="34" charset="0"/>
                <a:cs typeface="Arial" charset="0"/>
              </a:rPr>
              <a:t>% fin </a:t>
            </a:r>
            <a:r>
              <a:rPr lang="fr-BE" dirty="0" smtClean="0">
                <a:solidFill>
                  <a:srgbClr val="323232"/>
                </a:solidFill>
                <a:latin typeface="Calibri Light" pitchFamily="34" charset="0"/>
                <a:cs typeface="Arial" charset="0"/>
              </a:rPr>
              <a:t>2008 à 0,5</a:t>
            </a:r>
            <a:r>
              <a:rPr lang="fr-BE" dirty="0">
                <a:solidFill>
                  <a:srgbClr val="323232"/>
                </a:solidFill>
                <a:latin typeface="Calibri Light" pitchFamily="34" charset="0"/>
                <a:cs typeface="Arial" charset="0"/>
              </a:rPr>
              <a:t>% début 2014.</a:t>
            </a:r>
            <a:endParaRPr lang="fr-BE" dirty="0">
              <a:solidFill>
                <a:srgbClr val="323232"/>
              </a:solidFill>
            </a:endParaRPr>
          </a:p>
        </p:txBody>
      </p:sp>
    </p:spTree>
    <p:extLst>
      <p:ext uri="{BB962C8B-B14F-4D97-AF65-F5344CB8AC3E}">
        <p14:creationId xmlns:p14="http://schemas.microsoft.com/office/powerpoint/2010/main" val="190524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6129" y="4149080"/>
            <a:ext cx="9721076" cy="1600438"/>
          </a:xfrm>
          <a:prstGeom prst="rect">
            <a:avLst/>
          </a:prstGeom>
        </p:spPr>
        <p:txBody>
          <a:bodyPr wrap="square">
            <a:spAutoFit/>
          </a:bodyPr>
          <a:lstStyle/>
          <a:p>
            <a:pPr algn="ctr">
              <a:spcBef>
                <a:spcPts val="1200"/>
              </a:spcBef>
            </a:pPr>
            <a:r>
              <a:rPr lang="fr-FR" sz="4000" dirty="0" smtClean="0">
                <a:solidFill>
                  <a:srgbClr val="6EAC97"/>
                </a:solidFill>
                <a:latin typeface="Calibri Light" pitchFamily="34" charset="0"/>
                <a:cs typeface="Arial" charset="0"/>
              </a:rPr>
              <a:t>PLATEFORME DE FINANCEMENT</a:t>
            </a:r>
          </a:p>
          <a:p>
            <a:pPr algn="ctr">
              <a:spcBef>
                <a:spcPts val="1200"/>
              </a:spcBef>
            </a:pPr>
            <a:r>
              <a:rPr lang="fr-FR" sz="2400" dirty="0" smtClean="0">
                <a:solidFill>
                  <a:srgbClr val="6EAC97"/>
                </a:solidFill>
                <a:latin typeface="Calibri Light" pitchFamily="34" charset="0"/>
                <a:cs typeface="Arial" charset="0"/>
              </a:rPr>
              <a:t>ECCO NOVA </a:t>
            </a:r>
            <a:r>
              <a:rPr lang="fr-FR" sz="2400" dirty="0" smtClean="0">
                <a:solidFill>
                  <a:srgbClr val="323232"/>
                </a:solidFill>
                <a:latin typeface="Calibri Light" pitchFamily="34" charset="0"/>
                <a:cs typeface="Arial" charset="0"/>
              </a:rPr>
              <a:t>entend </a:t>
            </a:r>
            <a:r>
              <a:rPr lang="fr-BE" sz="2400" dirty="0" smtClean="0">
                <a:solidFill>
                  <a:srgbClr val="6EAC97"/>
                </a:solidFill>
                <a:latin typeface="Calibri Light" pitchFamily="34" charset="0"/>
                <a:cs typeface="Arial" charset="0"/>
              </a:rPr>
              <a:t>faciliter </a:t>
            </a:r>
            <a:r>
              <a:rPr lang="fr-BE" sz="2400" dirty="0" smtClean="0">
                <a:solidFill>
                  <a:srgbClr val="323232"/>
                </a:solidFill>
                <a:latin typeface="Calibri Light" pitchFamily="34" charset="0"/>
                <a:cs typeface="Arial" charset="0"/>
              </a:rPr>
              <a:t>la transition </a:t>
            </a:r>
            <a:r>
              <a:rPr lang="fr-BE" sz="2400" dirty="0" smtClean="0">
                <a:solidFill>
                  <a:srgbClr val="6EAC97"/>
                </a:solidFill>
                <a:latin typeface="Calibri Light" pitchFamily="34" charset="0"/>
                <a:cs typeface="Arial" charset="0"/>
              </a:rPr>
              <a:t>énergétique</a:t>
            </a:r>
            <a:r>
              <a:rPr lang="fr-BE" sz="2400" dirty="0">
                <a:solidFill>
                  <a:srgbClr val="323232"/>
                </a:solidFill>
                <a:latin typeface="Calibri Light" pitchFamily="34" charset="0"/>
                <a:cs typeface="Arial" charset="0"/>
              </a:rPr>
              <a:t> et le </a:t>
            </a:r>
            <a:r>
              <a:rPr lang="fr-BE" sz="2400" dirty="0" smtClean="0">
                <a:solidFill>
                  <a:srgbClr val="323232"/>
                </a:solidFill>
                <a:latin typeface="Calibri Light" pitchFamily="34" charset="0"/>
                <a:cs typeface="Arial" charset="0"/>
              </a:rPr>
              <a:t>développement </a:t>
            </a:r>
            <a:r>
              <a:rPr lang="fr-BE" sz="2400" dirty="0" smtClean="0">
                <a:solidFill>
                  <a:srgbClr val="6EAC97"/>
                </a:solidFill>
                <a:latin typeface="Calibri Light" pitchFamily="34" charset="0"/>
                <a:cs typeface="Arial" charset="0"/>
              </a:rPr>
              <a:t>durable</a:t>
            </a:r>
            <a:r>
              <a:rPr lang="fr-BE" sz="2400" dirty="0" smtClean="0">
                <a:solidFill>
                  <a:srgbClr val="323232"/>
                </a:solidFill>
                <a:latin typeface="Calibri Light" pitchFamily="34" charset="0"/>
                <a:cs typeface="Arial" charset="0"/>
              </a:rPr>
              <a:t> grâce </a:t>
            </a:r>
            <a:r>
              <a:rPr lang="fr-BE" sz="2400" dirty="0">
                <a:solidFill>
                  <a:srgbClr val="323232"/>
                </a:solidFill>
                <a:latin typeface="Calibri Light" pitchFamily="34" charset="0"/>
                <a:cs typeface="Arial" charset="0"/>
              </a:rPr>
              <a:t>au financement </a:t>
            </a:r>
            <a:r>
              <a:rPr lang="fr-BE" sz="2400" dirty="0" smtClean="0">
                <a:solidFill>
                  <a:srgbClr val="6EAC97"/>
                </a:solidFill>
                <a:latin typeface="Calibri Light" pitchFamily="34" charset="0"/>
                <a:cs typeface="Arial" charset="0"/>
              </a:rPr>
              <a:t>participatif</a:t>
            </a:r>
            <a:endParaRPr lang="fr-BE" sz="2400" dirty="0">
              <a:solidFill>
                <a:srgbClr val="323232"/>
              </a:solidFill>
              <a:latin typeface="Calibri Light" pitchFamily="34" charset="0"/>
              <a:cs typeface="Arial" charset="0"/>
            </a:endParaRPr>
          </a:p>
        </p:txBody>
      </p:sp>
      <p:sp>
        <p:nvSpPr>
          <p:cNvPr id="11" name="Rectangle 2"/>
          <p:cNvSpPr txBox="1">
            <a:spLocks noChangeArrowheads="1"/>
          </p:cNvSpPr>
          <p:nvPr/>
        </p:nvSpPr>
        <p:spPr bwMode="auto">
          <a:xfrm>
            <a:off x="124122" y="230789"/>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QUI SOMMES NOUS ?</a:t>
            </a:r>
            <a:endParaRPr kumimoji="0" lang="en-US" sz="2000" u="none" strike="noStrike" kern="1200" cap="none" spc="0" normalizeH="0" baseline="-25000" dirty="0" smtClean="0">
              <a:ln>
                <a:noFill/>
              </a:ln>
              <a:solidFill>
                <a:srgbClr val="323232"/>
              </a:solidFill>
              <a:effectLst/>
              <a:uLnTx/>
              <a:uFillTx/>
              <a:latin typeface="Calibri Light" panose="020F0302020204030204" pitchFamily="34" charset="0"/>
              <a:ea typeface="+mj-ea"/>
              <a:cs typeface="+mj-cs"/>
            </a:endParaRPr>
          </a:p>
        </p:txBody>
      </p:sp>
      <p:grpSp>
        <p:nvGrpSpPr>
          <p:cNvPr id="8" name="Groupe 7"/>
          <p:cNvGrpSpPr/>
          <p:nvPr/>
        </p:nvGrpSpPr>
        <p:grpSpPr>
          <a:xfrm>
            <a:off x="416496" y="2169000"/>
            <a:ext cx="1260000" cy="1260000"/>
            <a:chOff x="3856667" y="1181968"/>
            <a:chExt cx="2160000" cy="2160000"/>
          </a:xfrm>
        </p:grpSpPr>
        <p:sp>
          <p:nvSpPr>
            <p:cNvPr id="13" name="Ellipse 12"/>
            <p:cNvSpPr/>
            <p:nvPr/>
          </p:nvSpPr>
          <p:spPr>
            <a:xfrm>
              <a:off x="3856667" y="1181968"/>
              <a:ext cx="2160000" cy="216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Picture 2" descr="http://cdn.flaticon.com/png/256/25200.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20542"/>
            <a:stretch/>
          </p:blipFill>
          <p:spPr bwMode="auto">
            <a:xfrm>
              <a:off x="3928801" y="1475557"/>
              <a:ext cx="2015732" cy="1601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e 14"/>
          <p:cNvGrpSpPr/>
          <p:nvPr/>
        </p:nvGrpSpPr>
        <p:grpSpPr>
          <a:xfrm>
            <a:off x="2360742" y="2169000"/>
            <a:ext cx="1260000" cy="1260000"/>
            <a:chOff x="914006" y="1700808"/>
            <a:chExt cx="1374698" cy="1374698"/>
          </a:xfrm>
        </p:grpSpPr>
        <p:sp>
          <p:nvSpPr>
            <p:cNvPr id="17" name="Ellipse 16"/>
            <p:cNvSpPr/>
            <p:nvPr/>
          </p:nvSpPr>
          <p:spPr>
            <a:xfrm>
              <a:off x="914006" y="1700808"/>
              <a:ext cx="1374698" cy="1374698"/>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Picture 2" descr="http://www.coulterberry.com/images/icons/icon_27467.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97355" y="1884157"/>
              <a:ext cx="1008000" cy="100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p:cNvGrpSpPr/>
          <p:nvPr/>
        </p:nvGrpSpPr>
        <p:grpSpPr>
          <a:xfrm>
            <a:off x="6249234" y="2169000"/>
            <a:ext cx="1260000" cy="1260000"/>
            <a:chOff x="3856667" y="1181968"/>
            <a:chExt cx="2160000" cy="2160000"/>
          </a:xfrm>
        </p:grpSpPr>
        <p:sp>
          <p:nvSpPr>
            <p:cNvPr id="20" name="Ellipse 19"/>
            <p:cNvSpPr/>
            <p:nvPr/>
          </p:nvSpPr>
          <p:spPr>
            <a:xfrm>
              <a:off x="3856667" y="1181968"/>
              <a:ext cx="2160000" cy="216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1" name="Picture 2" descr="http://simpleicon.com/wp-content/uploads/bank-2.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91738" y="1340768"/>
              <a:ext cx="1695626" cy="16956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4304988" y="2169000"/>
            <a:ext cx="1260000" cy="1260000"/>
            <a:chOff x="3856667" y="1181968"/>
            <a:chExt cx="2160000" cy="2160000"/>
          </a:xfrm>
        </p:grpSpPr>
        <p:sp>
          <p:nvSpPr>
            <p:cNvPr id="23" name="Ellipse 22"/>
            <p:cNvSpPr/>
            <p:nvPr/>
          </p:nvSpPr>
          <p:spPr>
            <a:xfrm>
              <a:off x="3856667" y="1181968"/>
              <a:ext cx="2160000" cy="216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4" descr="http://taxina.ma/Fr/images/piggy8.p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l="13588" t="15778" r="16927" b="13735"/>
            <a:stretch/>
          </p:blipFill>
          <p:spPr bwMode="auto">
            <a:xfrm flipH="1">
              <a:off x="4089502" y="1402591"/>
              <a:ext cx="1694329" cy="17187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e 4"/>
          <p:cNvGrpSpPr/>
          <p:nvPr/>
        </p:nvGrpSpPr>
        <p:grpSpPr>
          <a:xfrm>
            <a:off x="8193480" y="2169000"/>
            <a:ext cx="1260000" cy="1260000"/>
            <a:chOff x="8278791" y="2265062"/>
            <a:chExt cx="828000" cy="828000"/>
          </a:xfrm>
        </p:grpSpPr>
        <p:sp>
          <p:nvSpPr>
            <p:cNvPr id="39" name="Ellipse 38"/>
            <p:cNvSpPr/>
            <p:nvPr/>
          </p:nvSpPr>
          <p:spPr>
            <a:xfrm>
              <a:off x="8278791" y="2265062"/>
              <a:ext cx="828000" cy="828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2" name="Picture 8" descr="https://asccareerservices.osu.edu/sites/asccareerservices.osu.edu/files/NETWORK%20ICON_78.png?1363265358"/>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436226" y="2424845"/>
              <a:ext cx="513128" cy="5117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856619" y="2637000"/>
            <a:ext cx="324000" cy="324000"/>
            <a:chOff x="1856619" y="2637000"/>
            <a:chExt cx="324000" cy="324000"/>
          </a:xfrm>
        </p:grpSpPr>
        <p:sp>
          <p:nvSpPr>
            <p:cNvPr id="35" name="Ellipse 34"/>
            <p:cNvSpPr/>
            <p:nvPr/>
          </p:nvSpPr>
          <p:spPr>
            <a:xfrm>
              <a:off x="1856619" y="2637000"/>
              <a:ext cx="324000" cy="324000"/>
            </a:xfrm>
            <a:prstGeom prst="ellipse">
              <a:avLst/>
            </a:prstGeom>
            <a:solidFill>
              <a:srgbClr val="3232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1400" b="1" dirty="0"/>
            </a:p>
          </p:txBody>
        </p:sp>
        <p:sp>
          <p:nvSpPr>
            <p:cNvPr id="2" name="Plus 1"/>
            <p:cNvSpPr/>
            <p:nvPr/>
          </p:nvSpPr>
          <p:spPr>
            <a:xfrm>
              <a:off x="1937468" y="2717849"/>
              <a:ext cx="162302" cy="162302"/>
            </a:xfrm>
            <a:prstGeom prst="mathPlus">
              <a:avLst/>
            </a:prstGeom>
            <a:solidFill>
              <a:schemeClr val="bg1"/>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745088" y="2636912"/>
            <a:ext cx="324000" cy="324000"/>
            <a:chOff x="1856619" y="2637000"/>
            <a:chExt cx="324000" cy="324000"/>
          </a:xfrm>
        </p:grpSpPr>
        <p:sp>
          <p:nvSpPr>
            <p:cNvPr id="27" name="Ellipse 34"/>
            <p:cNvSpPr/>
            <p:nvPr/>
          </p:nvSpPr>
          <p:spPr>
            <a:xfrm>
              <a:off x="1856619" y="2637000"/>
              <a:ext cx="324000" cy="324000"/>
            </a:xfrm>
            <a:prstGeom prst="ellipse">
              <a:avLst/>
            </a:prstGeom>
            <a:solidFill>
              <a:srgbClr val="3232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1400" b="1" dirty="0"/>
            </a:p>
          </p:txBody>
        </p:sp>
        <p:sp>
          <p:nvSpPr>
            <p:cNvPr id="28" name="Plus 27"/>
            <p:cNvSpPr/>
            <p:nvPr/>
          </p:nvSpPr>
          <p:spPr>
            <a:xfrm>
              <a:off x="1937468" y="2717849"/>
              <a:ext cx="162302" cy="162302"/>
            </a:xfrm>
            <a:prstGeom prst="mathPlus">
              <a:avLst/>
            </a:prstGeom>
            <a:solidFill>
              <a:schemeClr val="bg1"/>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800872" y="2636912"/>
            <a:ext cx="324000" cy="324000"/>
            <a:chOff x="1856619" y="2637000"/>
            <a:chExt cx="324000" cy="324000"/>
          </a:xfrm>
        </p:grpSpPr>
        <p:sp>
          <p:nvSpPr>
            <p:cNvPr id="30" name="Ellipse 34"/>
            <p:cNvSpPr/>
            <p:nvPr/>
          </p:nvSpPr>
          <p:spPr>
            <a:xfrm>
              <a:off x="1856619" y="2637000"/>
              <a:ext cx="324000" cy="324000"/>
            </a:xfrm>
            <a:prstGeom prst="ellipse">
              <a:avLst/>
            </a:prstGeom>
            <a:solidFill>
              <a:srgbClr val="3232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b="1" dirty="0"/>
            </a:p>
          </p:txBody>
        </p:sp>
        <p:sp>
          <p:nvSpPr>
            <p:cNvPr id="31" name="Plus 30"/>
            <p:cNvSpPr/>
            <p:nvPr/>
          </p:nvSpPr>
          <p:spPr>
            <a:xfrm>
              <a:off x="1937468" y="2717849"/>
              <a:ext cx="162302" cy="162302"/>
            </a:xfrm>
            <a:prstGeom prst="mathPlus">
              <a:avLst/>
            </a:prstGeom>
            <a:solidFill>
              <a:schemeClr val="bg1"/>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7689304" y="2636912"/>
            <a:ext cx="324000" cy="324000"/>
            <a:chOff x="7689304" y="2636912"/>
            <a:chExt cx="324000" cy="324000"/>
          </a:xfrm>
        </p:grpSpPr>
        <p:sp>
          <p:nvSpPr>
            <p:cNvPr id="33" name="Ellipse 34"/>
            <p:cNvSpPr/>
            <p:nvPr/>
          </p:nvSpPr>
          <p:spPr>
            <a:xfrm>
              <a:off x="7689304" y="2636912"/>
              <a:ext cx="324000" cy="324000"/>
            </a:xfrm>
            <a:prstGeom prst="ellipse">
              <a:avLst/>
            </a:prstGeom>
            <a:solidFill>
              <a:srgbClr val="3232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1400" b="1" dirty="0"/>
            </a:p>
          </p:txBody>
        </p:sp>
        <p:sp>
          <p:nvSpPr>
            <p:cNvPr id="4" name="Equal 3"/>
            <p:cNvSpPr/>
            <p:nvPr/>
          </p:nvSpPr>
          <p:spPr>
            <a:xfrm>
              <a:off x="7769472" y="2717084"/>
              <a:ext cx="163664" cy="163657"/>
            </a:xfrm>
            <a:prstGeom prst="mathEqual">
              <a:avLst/>
            </a:prstGeom>
            <a:solidFill>
              <a:schemeClr val="bg1"/>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5681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24122" y="230789"/>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endParaRPr kumimoji="0" lang="en-US" sz="2400" u="none" strike="noStrike" kern="1200" cap="none" spc="0" normalizeH="0" baseline="-25000" dirty="0" smtClean="0">
              <a:ln>
                <a:noFill/>
              </a:ln>
              <a:solidFill>
                <a:srgbClr val="323232"/>
              </a:solidFill>
              <a:effectLst/>
              <a:uLnTx/>
              <a:uFillTx/>
              <a:latin typeface="Calibri Light" panose="020F0302020204030204" pitchFamily="34" charset="0"/>
              <a:ea typeface="+mj-ea"/>
              <a:cs typeface="+mj-cs"/>
            </a:endParaRPr>
          </a:p>
        </p:txBody>
      </p:sp>
      <p:sp>
        <p:nvSpPr>
          <p:cNvPr id="46" name="Rectangle 2"/>
          <p:cNvSpPr txBox="1">
            <a:spLocks noChangeArrowheads="1"/>
          </p:cNvSpPr>
          <p:nvPr/>
        </p:nvSpPr>
        <p:spPr bwMode="auto">
          <a:xfrm>
            <a:off x="128464" y="260648"/>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LE FINANCEMENT PARTICIPATIF D’ECCO NOVA</a:t>
            </a:r>
          </a:p>
        </p:txBody>
      </p:sp>
      <p:grpSp>
        <p:nvGrpSpPr>
          <p:cNvPr id="22" name="Group 21"/>
          <p:cNvGrpSpPr/>
          <p:nvPr/>
        </p:nvGrpSpPr>
        <p:grpSpPr>
          <a:xfrm>
            <a:off x="313950" y="2220413"/>
            <a:ext cx="8531555" cy="954000"/>
            <a:chOff x="328799" y="2204864"/>
            <a:chExt cx="8531555" cy="954000"/>
          </a:xfrm>
        </p:grpSpPr>
        <p:sp>
          <p:nvSpPr>
            <p:cNvPr id="23" name="Rectangle 22"/>
            <p:cNvSpPr/>
            <p:nvPr/>
          </p:nvSpPr>
          <p:spPr>
            <a:xfrm>
              <a:off x="1426855" y="2204864"/>
              <a:ext cx="7433499" cy="954000"/>
            </a:xfrm>
            <a:prstGeom prst="rect">
              <a:avLst/>
            </a:prstGeom>
          </p:spPr>
          <p:txBody>
            <a:bodyPr wrap="square">
              <a:spAutoFit/>
            </a:bodyPr>
            <a:lstStyle/>
            <a:p>
              <a:pPr>
                <a:spcBef>
                  <a:spcPts val="1200"/>
                </a:spcBef>
              </a:pPr>
              <a:r>
                <a:rPr lang="fr-BE" b="1" dirty="0" smtClean="0">
                  <a:solidFill>
                    <a:srgbClr val="6EAC97"/>
                  </a:solidFill>
                  <a:latin typeface="Calibri Light" pitchFamily="34" charset="0"/>
                  <a:cs typeface="Arial" charset="0"/>
                </a:rPr>
                <a:t>PLATEFORME</a:t>
              </a:r>
            </a:p>
            <a:p>
              <a:pPr>
                <a:spcBef>
                  <a:spcPts val="1200"/>
                </a:spcBef>
              </a:pPr>
              <a:r>
                <a:rPr lang="fr-BE" sz="1400" dirty="0" smtClean="0">
                  <a:solidFill>
                    <a:srgbClr val="323232"/>
                  </a:solidFill>
                  <a:latin typeface="Calibri Light" pitchFamily="34" charset="0"/>
                  <a:cs typeface="Arial" charset="0"/>
                </a:rPr>
                <a:t>Il s’agit d’un site internet sur lequel nous présentons des projets durables. Ces projets ne sont pas portés par ECCO NOVA mais par des porteurs de projet sélectionnés rigoureusement par notre équipe</a:t>
              </a:r>
              <a:endParaRPr lang="fr-BE" sz="1400" dirty="0">
                <a:solidFill>
                  <a:srgbClr val="323232"/>
                </a:solidFill>
                <a:latin typeface="Calibri Light" pitchFamily="34" charset="0"/>
                <a:cs typeface="Arial" charset="0"/>
              </a:endParaRPr>
            </a:p>
          </p:txBody>
        </p:sp>
        <p:grpSp>
          <p:nvGrpSpPr>
            <p:cNvPr id="25" name="Group 24"/>
            <p:cNvGrpSpPr/>
            <p:nvPr/>
          </p:nvGrpSpPr>
          <p:grpSpPr>
            <a:xfrm>
              <a:off x="328799" y="2352695"/>
              <a:ext cx="720000" cy="720000"/>
              <a:chOff x="323570" y="2460417"/>
              <a:chExt cx="720000" cy="720000"/>
            </a:xfrm>
          </p:grpSpPr>
          <p:sp>
            <p:nvSpPr>
              <p:cNvPr id="26" name="Ellipse 32"/>
              <p:cNvSpPr/>
              <p:nvPr/>
            </p:nvSpPr>
            <p:spPr>
              <a:xfrm>
                <a:off x="323570" y="2460417"/>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323232"/>
                  </a:solidFill>
                </a:endParaRPr>
              </a:p>
            </p:txBody>
          </p:sp>
          <p:pic>
            <p:nvPicPr>
              <p:cNvPr id="29" name="Picture 28"/>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458852" y="2585116"/>
                <a:ext cx="491769" cy="491769"/>
              </a:xfrm>
              <a:prstGeom prst="rect">
                <a:avLst/>
              </a:prstGeom>
            </p:spPr>
          </p:pic>
        </p:grpSp>
      </p:grpSp>
      <p:grpSp>
        <p:nvGrpSpPr>
          <p:cNvPr id="31" name="Group 30"/>
          <p:cNvGrpSpPr/>
          <p:nvPr/>
        </p:nvGrpSpPr>
        <p:grpSpPr>
          <a:xfrm>
            <a:off x="313950" y="3315975"/>
            <a:ext cx="8529308" cy="954107"/>
            <a:chOff x="328799" y="3309373"/>
            <a:chExt cx="8529308" cy="954107"/>
          </a:xfrm>
        </p:grpSpPr>
        <p:sp>
          <p:nvSpPr>
            <p:cNvPr id="32" name="Rectangle 31"/>
            <p:cNvSpPr/>
            <p:nvPr/>
          </p:nvSpPr>
          <p:spPr>
            <a:xfrm>
              <a:off x="1424608" y="3309373"/>
              <a:ext cx="7433499" cy="954107"/>
            </a:xfrm>
            <a:prstGeom prst="rect">
              <a:avLst/>
            </a:prstGeom>
          </p:spPr>
          <p:txBody>
            <a:bodyPr wrap="square">
              <a:spAutoFit/>
            </a:bodyPr>
            <a:lstStyle/>
            <a:p>
              <a:pPr>
                <a:spcBef>
                  <a:spcPts val="1200"/>
                </a:spcBef>
              </a:pPr>
              <a:r>
                <a:rPr lang="fr-BE" b="1" dirty="0" smtClean="0">
                  <a:solidFill>
                    <a:srgbClr val="6EAC97"/>
                  </a:solidFill>
                  <a:latin typeface="Calibri Light" pitchFamily="34" charset="0"/>
                  <a:cs typeface="Arial" charset="0"/>
                </a:rPr>
                <a:t>CITOYEN</a:t>
              </a:r>
            </a:p>
            <a:p>
              <a:pPr>
                <a:spcBef>
                  <a:spcPts val="1200"/>
                </a:spcBef>
              </a:pPr>
              <a:r>
                <a:rPr lang="fr-BE" sz="1400" dirty="0" smtClean="0">
                  <a:solidFill>
                    <a:srgbClr val="323232"/>
                  </a:solidFill>
                  <a:latin typeface="Calibri Light" pitchFamily="34" charset="0"/>
                  <a:cs typeface="Arial" charset="0"/>
                </a:rPr>
                <a:t>Nous proposons aux porteurs de projet de se financer directement auprès des citoyens. Ceux-ci choisissent les projets qu’ils veulent soutenir et donnent un sens à leur épargne</a:t>
              </a:r>
              <a:endParaRPr lang="fr-BE" sz="1400" dirty="0">
                <a:solidFill>
                  <a:srgbClr val="323232"/>
                </a:solidFill>
                <a:latin typeface="Calibri Light" pitchFamily="34" charset="0"/>
                <a:cs typeface="Arial" charset="0"/>
              </a:endParaRPr>
            </a:p>
          </p:txBody>
        </p:sp>
        <p:grpSp>
          <p:nvGrpSpPr>
            <p:cNvPr id="33" name="Group 32"/>
            <p:cNvGrpSpPr/>
            <p:nvPr/>
          </p:nvGrpSpPr>
          <p:grpSpPr>
            <a:xfrm>
              <a:off x="328799" y="3408812"/>
              <a:ext cx="720000" cy="720000"/>
              <a:chOff x="323570" y="3516534"/>
              <a:chExt cx="720000" cy="720000"/>
            </a:xfrm>
          </p:grpSpPr>
          <p:sp>
            <p:nvSpPr>
              <p:cNvPr id="34" name="Ellipse 32"/>
              <p:cNvSpPr/>
              <p:nvPr/>
            </p:nvSpPr>
            <p:spPr>
              <a:xfrm>
                <a:off x="323570" y="3516534"/>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323232"/>
                  </a:solidFill>
                </a:endParaRPr>
              </a:p>
            </p:txBody>
          </p:sp>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17772" y="3610736"/>
                <a:ext cx="531596" cy="531596"/>
              </a:xfrm>
              <a:prstGeom prst="rect">
                <a:avLst/>
              </a:prstGeom>
            </p:spPr>
          </p:pic>
        </p:grpSp>
      </p:grpSp>
      <p:grpSp>
        <p:nvGrpSpPr>
          <p:cNvPr id="36" name="Group 35"/>
          <p:cNvGrpSpPr/>
          <p:nvPr/>
        </p:nvGrpSpPr>
        <p:grpSpPr>
          <a:xfrm>
            <a:off x="313950" y="4411644"/>
            <a:ext cx="8529308" cy="974488"/>
            <a:chOff x="328799" y="4485117"/>
            <a:chExt cx="8529308" cy="974488"/>
          </a:xfrm>
        </p:grpSpPr>
        <p:sp>
          <p:nvSpPr>
            <p:cNvPr id="37" name="Rectangle 36"/>
            <p:cNvSpPr/>
            <p:nvPr/>
          </p:nvSpPr>
          <p:spPr>
            <a:xfrm>
              <a:off x="1424608" y="4505498"/>
              <a:ext cx="7433499" cy="954107"/>
            </a:xfrm>
            <a:prstGeom prst="rect">
              <a:avLst/>
            </a:prstGeom>
          </p:spPr>
          <p:txBody>
            <a:bodyPr wrap="square">
              <a:spAutoFit/>
            </a:bodyPr>
            <a:lstStyle/>
            <a:p>
              <a:pPr>
                <a:spcBef>
                  <a:spcPts val="1200"/>
                </a:spcBef>
              </a:pPr>
              <a:r>
                <a:rPr lang="fr-BE" b="1" dirty="0" smtClean="0">
                  <a:solidFill>
                    <a:srgbClr val="6EAC97"/>
                  </a:solidFill>
                  <a:latin typeface="Calibri Light" pitchFamily="34" charset="0"/>
                  <a:cs typeface="Arial" charset="0"/>
                </a:rPr>
                <a:t>PRÊT </a:t>
              </a:r>
            </a:p>
            <a:p>
              <a:pPr>
                <a:spcBef>
                  <a:spcPts val="1200"/>
                </a:spcBef>
              </a:pPr>
              <a:r>
                <a:rPr lang="fr-BE" sz="1400" dirty="0" smtClean="0">
                  <a:solidFill>
                    <a:srgbClr val="323232"/>
                  </a:solidFill>
                  <a:latin typeface="Calibri Light" pitchFamily="34" charset="0"/>
                  <a:cs typeface="Arial" charset="0"/>
                </a:rPr>
                <a:t>ECCO NOVA offre une opportunité d’investissement. Il ne s’agit donc pas de don. Les projets offrent entre 2 et 6% de rendement brut annuel pour une durée comprise entre 2 et 10 ans selon les risques</a:t>
              </a:r>
            </a:p>
          </p:txBody>
        </p:sp>
        <p:grpSp>
          <p:nvGrpSpPr>
            <p:cNvPr id="38" name="Group 37"/>
            <p:cNvGrpSpPr/>
            <p:nvPr/>
          </p:nvGrpSpPr>
          <p:grpSpPr>
            <a:xfrm>
              <a:off x="328799" y="4485117"/>
              <a:ext cx="720000" cy="720000"/>
              <a:chOff x="344488" y="4024461"/>
              <a:chExt cx="720000" cy="720000"/>
            </a:xfrm>
          </p:grpSpPr>
          <p:sp>
            <p:nvSpPr>
              <p:cNvPr id="39" name="Ellipse 32"/>
              <p:cNvSpPr/>
              <p:nvPr/>
            </p:nvSpPr>
            <p:spPr>
              <a:xfrm>
                <a:off x="344488" y="4024461"/>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323232"/>
                  </a:solidFill>
                </a:endParaRPr>
              </a:p>
            </p:txBody>
          </p:sp>
          <p:pic>
            <p:nvPicPr>
              <p:cNvPr id="40" name="Picture 39"/>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Lst>
              </a:blip>
              <a:srcRect l="18111" t="13817" r="7807" b="10778"/>
              <a:stretch/>
            </p:blipFill>
            <p:spPr>
              <a:xfrm>
                <a:off x="394160" y="4072921"/>
                <a:ext cx="613137" cy="624077"/>
              </a:xfrm>
              <a:prstGeom prst="rect">
                <a:avLst/>
              </a:prstGeom>
            </p:spPr>
          </p:pic>
        </p:grpSp>
      </p:grpSp>
      <p:grpSp>
        <p:nvGrpSpPr>
          <p:cNvPr id="41" name="Group 40"/>
          <p:cNvGrpSpPr/>
          <p:nvPr/>
        </p:nvGrpSpPr>
        <p:grpSpPr>
          <a:xfrm>
            <a:off x="313950" y="5527695"/>
            <a:ext cx="8534537" cy="954107"/>
            <a:chOff x="323570" y="5445224"/>
            <a:chExt cx="8534537" cy="954107"/>
          </a:xfrm>
        </p:grpSpPr>
        <p:sp>
          <p:nvSpPr>
            <p:cNvPr id="42" name="Rectangle 41"/>
            <p:cNvSpPr/>
            <p:nvPr/>
          </p:nvSpPr>
          <p:spPr>
            <a:xfrm>
              <a:off x="1424608" y="5445224"/>
              <a:ext cx="7433499" cy="954107"/>
            </a:xfrm>
            <a:prstGeom prst="rect">
              <a:avLst/>
            </a:prstGeom>
          </p:spPr>
          <p:txBody>
            <a:bodyPr wrap="square">
              <a:spAutoFit/>
            </a:bodyPr>
            <a:lstStyle/>
            <a:p>
              <a:pPr>
                <a:spcBef>
                  <a:spcPts val="1200"/>
                </a:spcBef>
              </a:pPr>
              <a:r>
                <a:rPr lang="fr-BE" b="1" dirty="0" smtClean="0">
                  <a:solidFill>
                    <a:srgbClr val="6EAC97"/>
                  </a:solidFill>
                  <a:latin typeface="Calibri Light" pitchFamily="34" charset="0"/>
                  <a:cs typeface="Arial" charset="0"/>
                </a:rPr>
                <a:t>DURABLE ET RENTABLE</a:t>
              </a:r>
            </a:p>
            <a:p>
              <a:pPr>
                <a:spcBef>
                  <a:spcPts val="1200"/>
                </a:spcBef>
              </a:pPr>
              <a:r>
                <a:rPr lang="fr-BE" sz="1400" dirty="0" smtClean="0">
                  <a:solidFill>
                    <a:srgbClr val="323232"/>
                  </a:solidFill>
                  <a:latin typeface="Calibri Light" pitchFamily="34" charset="0"/>
                  <a:cs typeface="Arial" charset="0"/>
                </a:rPr>
                <a:t>Les projets que nous défendons sont bons pour la planète et bons pour dynamiser et donner du sens à l’épargne des citoyens</a:t>
              </a:r>
              <a:endParaRPr lang="fr-BE" sz="1400" dirty="0">
                <a:solidFill>
                  <a:srgbClr val="323232"/>
                </a:solidFill>
                <a:latin typeface="Calibri Light" pitchFamily="34" charset="0"/>
                <a:cs typeface="Arial" charset="0"/>
              </a:endParaRPr>
            </a:p>
          </p:txBody>
        </p:sp>
        <p:grpSp>
          <p:nvGrpSpPr>
            <p:cNvPr id="43" name="Group 42"/>
            <p:cNvGrpSpPr/>
            <p:nvPr/>
          </p:nvGrpSpPr>
          <p:grpSpPr>
            <a:xfrm>
              <a:off x="323570" y="5521047"/>
              <a:ext cx="720000" cy="720000"/>
              <a:chOff x="323570" y="5628769"/>
              <a:chExt cx="720000" cy="720000"/>
            </a:xfrm>
          </p:grpSpPr>
          <p:sp>
            <p:nvSpPr>
              <p:cNvPr id="44" name="Ellipse 32"/>
              <p:cNvSpPr/>
              <p:nvPr/>
            </p:nvSpPr>
            <p:spPr>
              <a:xfrm>
                <a:off x="323570" y="5628769"/>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323232"/>
                  </a:solidFill>
                </a:endParaRPr>
              </a:p>
            </p:txBody>
          </p:sp>
          <p:pic>
            <p:nvPicPr>
              <p:cNvPr id="45" name="Picture 44"/>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413097" y="5718296"/>
                <a:ext cx="540946" cy="540946"/>
              </a:xfrm>
              <a:prstGeom prst="rect">
                <a:avLst/>
              </a:prstGeom>
            </p:spPr>
          </p:pic>
        </p:grpSp>
      </p:grpSp>
      <p:grpSp>
        <p:nvGrpSpPr>
          <p:cNvPr id="24" name="Groupe 23"/>
          <p:cNvGrpSpPr/>
          <p:nvPr/>
        </p:nvGrpSpPr>
        <p:grpSpPr>
          <a:xfrm>
            <a:off x="313950" y="1124744"/>
            <a:ext cx="9358995" cy="954107"/>
            <a:chOff x="344488" y="1054310"/>
            <a:chExt cx="9358995" cy="954107"/>
          </a:xfrm>
        </p:grpSpPr>
        <p:sp>
          <p:nvSpPr>
            <p:cNvPr id="27" name="Rectangle 26"/>
            <p:cNvSpPr/>
            <p:nvPr/>
          </p:nvSpPr>
          <p:spPr>
            <a:xfrm>
              <a:off x="1477945" y="1054310"/>
              <a:ext cx="8225538" cy="954107"/>
            </a:xfrm>
            <a:prstGeom prst="rect">
              <a:avLst/>
            </a:prstGeom>
          </p:spPr>
          <p:txBody>
            <a:bodyPr wrap="square">
              <a:spAutoFit/>
            </a:bodyPr>
            <a:lstStyle/>
            <a:p>
              <a:pPr algn="just">
                <a:spcBef>
                  <a:spcPts val="1200"/>
                </a:spcBef>
              </a:pPr>
              <a:r>
                <a:rPr lang="fr-BE" b="1" dirty="0" smtClean="0">
                  <a:solidFill>
                    <a:srgbClr val="6EAC97"/>
                  </a:solidFill>
                  <a:latin typeface="Calibri Light" pitchFamily="34" charset="0"/>
                  <a:cs typeface="Arial" charset="0"/>
                </a:rPr>
                <a:t>FINANCEMENT PARTICIPATIF, CROWDFUNDING </a:t>
              </a:r>
              <a:r>
                <a:rPr lang="fr-BE" b="1" dirty="0">
                  <a:solidFill>
                    <a:srgbClr val="6EAC97"/>
                  </a:solidFill>
                  <a:latin typeface="Calibri Light" pitchFamily="34" charset="0"/>
                  <a:cs typeface="Arial" charset="0"/>
                </a:rPr>
                <a:t>&amp; CROWDLENDING</a:t>
              </a:r>
            </a:p>
            <a:p>
              <a:pPr algn="just">
                <a:spcBef>
                  <a:spcPts val="1200"/>
                </a:spcBef>
              </a:pPr>
              <a:r>
                <a:rPr lang="fr-BE" sz="1400" dirty="0" smtClean="0">
                  <a:solidFill>
                    <a:srgbClr val="323232"/>
                  </a:solidFill>
                  <a:latin typeface="Calibri Light" pitchFamily="34" charset="0"/>
                  <a:cs typeface="Arial" charset="0"/>
                </a:rPr>
                <a:t>Le </a:t>
              </a:r>
              <a:r>
                <a:rPr lang="fr-BE" sz="1400" dirty="0" err="1">
                  <a:solidFill>
                    <a:srgbClr val="323232"/>
                  </a:solidFill>
                  <a:latin typeface="Calibri Light" pitchFamily="34" charset="0"/>
                  <a:cs typeface="Arial" charset="0"/>
                </a:rPr>
                <a:t>crowdfunding</a:t>
              </a:r>
              <a:r>
                <a:rPr lang="fr-BE" sz="1400" dirty="0" smtClean="0">
                  <a:solidFill>
                    <a:srgbClr val="6EAC97"/>
                  </a:solidFill>
                  <a:latin typeface="Calibri Light" pitchFamily="34" charset="0"/>
                  <a:cs typeface="Arial" charset="0"/>
                </a:rPr>
                <a:t> </a:t>
              </a:r>
              <a:r>
                <a:rPr lang="fr-BE" sz="1400" dirty="0" smtClean="0">
                  <a:solidFill>
                    <a:srgbClr val="323232"/>
                  </a:solidFill>
                  <a:latin typeface="Calibri Light" pitchFamily="34" charset="0"/>
                  <a:cs typeface="Arial" charset="0"/>
                </a:rPr>
                <a:t>décrit toutes les transactions </a:t>
              </a:r>
              <a:r>
                <a:rPr lang="fr-BE" sz="1400" dirty="0">
                  <a:solidFill>
                    <a:srgbClr val="323232"/>
                  </a:solidFill>
                  <a:latin typeface="Calibri Light" pitchFamily="34" charset="0"/>
                  <a:cs typeface="Arial" charset="0"/>
                </a:rPr>
                <a:t>financières qui font appel à un grand nombre de personnes pour financer un </a:t>
              </a:r>
              <a:r>
                <a:rPr lang="fr-BE" sz="1400" dirty="0" smtClean="0">
                  <a:solidFill>
                    <a:srgbClr val="323232"/>
                  </a:solidFill>
                  <a:latin typeface="Calibri Light" pitchFamily="34" charset="0"/>
                  <a:cs typeface="Arial" charset="0"/>
                </a:rPr>
                <a:t>projet. Le </a:t>
              </a:r>
              <a:r>
                <a:rPr lang="fr-BE" sz="1400" dirty="0" err="1">
                  <a:solidFill>
                    <a:srgbClr val="323232"/>
                  </a:solidFill>
                  <a:latin typeface="Calibri Light" pitchFamily="34" charset="0"/>
                  <a:cs typeface="Arial" charset="0"/>
                </a:rPr>
                <a:t>crowdlending</a:t>
              </a:r>
              <a:r>
                <a:rPr lang="fr-BE" sz="1400" dirty="0" smtClean="0">
                  <a:solidFill>
                    <a:srgbClr val="6EAC97"/>
                  </a:solidFill>
                  <a:latin typeface="Calibri Light" pitchFamily="34" charset="0"/>
                  <a:cs typeface="Arial" charset="0"/>
                </a:rPr>
                <a:t> </a:t>
              </a:r>
              <a:r>
                <a:rPr lang="fr-BE" sz="1400" dirty="0" smtClean="0">
                  <a:solidFill>
                    <a:srgbClr val="323232"/>
                  </a:solidFill>
                  <a:latin typeface="Calibri Light" pitchFamily="34" charset="0"/>
                  <a:cs typeface="Arial" charset="0"/>
                </a:rPr>
                <a:t>est une variante orientée prêt</a:t>
              </a:r>
              <a:endParaRPr lang="fr-BE" sz="1400" dirty="0">
                <a:solidFill>
                  <a:srgbClr val="323232"/>
                </a:solidFill>
                <a:latin typeface="Calibri Light" pitchFamily="34" charset="0"/>
                <a:cs typeface="Arial" charset="0"/>
              </a:endParaRPr>
            </a:p>
          </p:txBody>
        </p:sp>
        <p:grpSp>
          <p:nvGrpSpPr>
            <p:cNvPr id="28" name="Groupe 27"/>
            <p:cNvGrpSpPr/>
            <p:nvPr/>
          </p:nvGrpSpPr>
          <p:grpSpPr>
            <a:xfrm>
              <a:off x="344488" y="1202141"/>
              <a:ext cx="720000" cy="720000"/>
              <a:chOff x="499654" y="5247180"/>
              <a:chExt cx="720000" cy="720000"/>
            </a:xfrm>
          </p:grpSpPr>
          <p:sp>
            <p:nvSpPr>
              <p:cNvPr id="30" name="Ellipse 29"/>
              <p:cNvSpPr/>
              <p:nvPr/>
            </p:nvSpPr>
            <p:spPr>
              <a:xfrm>
                <a:off x="499654" y="5247180"/>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7" name="Picture 8" descr="https://asccareerservices.osu.edu/sites/asccareerservices.osu.edu/files/NETWORK%20ICON_78.png?1363265358"/>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36554" y="5384685"/>
                <a:ext cx="446198" cy="44499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7304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8468" y="3302471"/>
            <a:ext cx="9721076" cy="1015663"/>
          </a:xfrm>
          <a:prstGeom prst="rect">
            <a:avLst/>
          </a:prstGeom>
        </p:spPr>
        <p:txBody>
          <a:bodyPr wrap="square">
            <a:spAutoFit/>
          </a:bodyPr>
          <a:lstStyle/>
          <a:p>
            <a:pPr algn="ctr">
              <a:spcBef>
                <a:spcPts val="1200"/>
              </a:spcBef>
            </a:pPr>
            <a:r>
              <a:rPr lang="fr-FR" sz="3200" dirty="0" smtClean="0">
                <a:solidFill>
                  <a:srgbClr val="6EAC97"/>
                </a:solidFill>
                <a:latin typeface="Calibri Light" pitchFamily="34" charset="0"/>
                <a:cs typeface="Arial" charset="0"/>
              </a:rPr>
              <a:t>EXPERTISE</a:t>
            </a:r>
          </a:p>
          <a:p>
            <a:pPr algn="ctr">
              <a:spcBef>
                <a:spcPts val="1200"/>
              </a:spcBef>
            </a:pPr>
            <a:r>
              <a:rPr lang="fr-BE" dirty="0" smtClean="0">
                <a:solidFill>
                  <a:srgbClr val="323232"/>
                </a:solidFill>
                <a:latin typeface="Calibri Light" pitchFamily="34" charset="0"/>
                <a:cs typeface="Arial" charset="0"/>
              </a:rPr>
              <a:t>Les fondateurs disposent d’une </a:t>
            </a:r>
            <a:r>
              <a:rPr lang="fr-BE" b="1" dirty="0" smtClean="0">
                <a:solidFill>
                  <a:srgbClr val="323232"/>
                </a:solidFill>
                <a:latin typeface="Calibri Light" pitchFamily="34" charset="0"/>
                <a:cs typeface="Arial" charset="0"/>
              </a:rPr>
              <a:t>expérience cumulée de près de 20 ans dans les énergies alternatives</a:t>
            </a:r>
            <a:endParaRPr lang="fr-BE" b="1" dirty="0">
              <a:solidFill>
                <a:srgbClr val="323232"/>
              </a:solidFill>
              <a:latin typeface="Calibri Light" pitchFamily="34" charset="0"/>
              <a:cs typeface="Arial" charset="0"/>
            </a:endParaRPr>
          </a:p>
        </p:txBody>
      </p:sp>
      <p:sp>
        <p:nvSpPr>
          <p:cNvPr id="32" name="Rectangle 31"/>
          <p:cNvSpPr/>
          <p:nvPr/>
        </p:nvSpPr>
        <p:spPr>
          <a:xfrm>
            <a:off x="128468" y="5509681"/>
            <a:ext cx="9721076" cy="1015663"/>
          </a:xfrm>
          <a:prstGeom prst="rect">
            <a:avLst/>
          </a:prstGeom>
        </p:spPr>
        <p:txBody>
          <a:bodyPr wrap="square">
            <a:spAutoFit/>
          </a:bodyPr>
          <a:lstStyle/>
          <a:p>
            <a:pPr algn="ctr">
              <a:spcBef>
                <a:spcPts val="1200"/>
              </a:spcBef>
            </a:pPr>
            <a:r>
              <a:rPr lang="fr-FR" sz="3200" dirty="0" smtClean="0">
                <a:solidFill>
                  <a:srgbClr val="6EAC97"/>
                </a:solidFill>
                <a:latin typeface="Calibri Light" pitchFamily="34" charset="0"/>
                <a:cs typeface="Arial" charset="0"/>
              </a:rPr>
              <a:t>NICE &amp; LEAN</a:t>
            </a:r>
          </a:p>
          <a:p>
            <a:pPr algn="ctr">
              <a:spcBef>
                <a:spcPts val="1200"/>
              </a:spcBef>
            </a:pPr>
            <a:r>
              <a:rPr lang="fr-BE" b="1" dirty="0" smtClean="0">
                <a:solidFill>
                  <a:srgbClr val="323232"/>
                </a:solidFill>
                <a:latin typeface="Calibri Light" pitchFamily="34" charset="0"/>
                <a:cs typeface="Arial" charset="0"/>
              </a:rPr>
              <a:t>Une structure légère et flexible  basée à Liège </a:t>
            </a:r>
            <a:r>
              <a:rPr lang="fr-BE" dirty="0" smtClean="0">
                <a:solidFill>
                  <a:srgbClr val="323232"/>
                </a:solidFill>
                <a:latin typeface="Calibri Light" pitchFamily="34" charset="0"/>
                <a:cs typeface="Arial" charset="0"/>
              </a:rPr>
              <a:t>adaptée au business model du </a:t>
            </a:r>
            <a:r>
              <a:rPr lang="fr-BE" dirty="0" err="1" smtClean="0">
                <a:solidFill>
                  <a:srgbClr val="323232"/>
                </a:solidFill>
                <a:latin typeface="Calibri Light" pitchFamily="34" charset="0"/>
                <a:cs typeface="Arial" charset="0"/>
              </a:rPr>
              <a:t>crowdfunding</a:t>
            </a:r>
            <a:endParaRPr lang="fr-BE" dirty="0">
              <a:solidFill>
                <a:srgbClr val="323232"/>
              </a:solidFill>
              <a:latin typeface="Calibri Light" pitchFamily="34" charset="0"/>
              <a:cs typeface="Arial" charset="0"/>
            </a:endParaRPr>
          </a:p>
        </p:txBody>
      </p:sp>
      <p:sp>
        <p:nvSpPr>
          <p:cNvPr id="34" name="Rectangle 33"/>
          <p:cNvSpPr/>
          <p:nvPr/>
        </p:nvSpPr>
        <p:spPr>
          <a:xfrm>
            <a:off x="128468" y="1064484"/>
            <a:ext cx="9721076" cy="1046440"/>
          </a:xfrm>
          <a:prstGeom prst="rect">
            <a:avLst/>
          </a:prstGeom>
        </p:spPr>
        <p:txBody>
          <a:bodyPr wrap="square">
            <a:spAutoFit/>
          </a:bodyPr>
          <a:lstStyle/>
          <a:p>
            <a:pPr algn="ctr">
              <a:spcBef>
                <a:spcPts val="1200"/>
              </a:spcBef>
            </a:pPr>
            <a:r>
              <a:rPr lang="fr-FR" sz="3200" dirty="0" smtClean="0">
                <a:solidFill>
                  <a:srgbClr val="6EAC97"/>
                </a:solidFill>
                <a:latin typeface="Calibri Light" pitchFamily="34" charset="0"/>
                <a:cs typeface="Arial" charset="0"/>
              </a:rPr>
              <a:t>VALEURS</a:t>
            </a:r>
          </a:p>
          <a:p>
            <a:pPr algn="ctr">
              <a:spcBef>
                <a:spcPts val="1200"/>
              </a:spcBef>
            </a:pPr>
            <a:r>
              <a:rPr lang="fr-BE" dirty="0" smtClean="0">
                <a:solidFill>
                  <a:srgbClr val="323232"/>
                </a:solidFill>
                <a:latin typeface="Calibri Light" pitchFamily="34" charset="0"/>
                <a:cs typeface="Arial" charset="0"/>
              </a:rPr>
              <a:t>Nos </a:t>
            </a:r>
            <a:r>
              <a:rPr lang="fr-BE" dirty="0">
                <a:solidFill>
                  <a:srgbClr val="323232"/>
                </a:solidFill>
                <a:latin typeface="Calibri Light" pitchFamily="34" charset="0"/>
                <a:cs typeface="Arial" charset="0"/>
              </a:rPr>
              <a:t>valeurs sont le </a:t>
            </a:r>
            <a:r>
              <a:rPr lang="fr-BE" b="1" dirty="0">
                <a:solidFill>
                  <a:srgbClr val="323232"/>
                </a:solidFill>
                <a:latin typeface="Calibri Light" pitchFamily="34" charset="0"/>
                <a:cs typeface="Arial" charset="0"/>
              </a:rPr>
              <a:t>développement durable </a:t>
            </a:r>
            <a:r>
              <a:rPr lang="fr-BE" dirty="0">
                <a:solidFill>
                  <a:srgbClr val="323232"/>
                </a:solidFill>
                <a:latin typeface="Calibri Light" pitchFamily="34" charset="0"/>
                <a:cs typeface="Arial" charset="0"/>
              </a:rPr>
              <a:t>et la </a:t>
            </a:r>
            <a:r>
              <a:rPr lang="fr-BE" b="1" dirty="0">
                <a:solidFill>
                  <a:srgbClr val="323232"/>
                </a:solidFill>
                <a:latin typeface="Calibri Light" pitchFamily="34" charset="0"/>
                <a:cs typeface="Arial" charset="0"/>
              </a:rPr>
              <a:t>bonne gestion </a:t>
            </a:r>
            <a:r>
              <a:rPr lang="fr-BE" b="1" dirty="0" smtClean="0">
                <a:solidFill>
                  <a:srgbClr val="323232"/>
                </a:solidFill>
                <a:latin typeface="Calibri Light" pitchFamily="34" charset="0"/>
                <a:cs typeface="Arial" charset="0"/>
              </a:rPr>
              <a:t>économique</a:t>
            </a:r>
            <a:endParaRPr lang="fr-BE" dirty="0">
              <a:solidFill>
                <a:srgbClr val="323232"/>
              </a:solidFill>
              <a:latin typeface="Calibri Light" pitchFamily="34" charset="0"/>
              <a:cs typeface="Arial" charset="0"/>
            </a:endParaRPr>
          </a:p>
        </p:txBody>
      </p:sp>
      <p:sp>
        <p:nvSpPr>
          <p:cNvPr id="36" name="Rectangle 35"/>
          <p:cNvSpPr/>
          <p:nvPr/>
        </p:nvSpPr>
        <p:spPr>
          <a:xfrm>
            <a:off x="128468" y="4406076"/>
            <a:ext cx="9721076" cy="1015663"/>
          </a:xfrm>
          <a:prstGeom prst="rect">
            <a:avLst/>
          </a:prstGeom>
        </p:spPr>
        <p:txBody>
          <a:bodyPr wrap="square">
            <a:spAutoFit/>
          </a:bodyPr>
          <a:lstStyle/>
          <a:p>
            <a:pPr algn="ctr">
              <a:spcBef>
                <a:spcPts val="1200"/>
              </a:spcBef>
            </a:pPr>
            <a:r>
              <a:rPr lang="fr-FR" sz="3200" dirty="0" smtClean="0">
                <a:solidFill>
                  <a:srgbClr val="6EAC97"/>
                </a:solidFill>
                <a:latin typeface="Calibri Light" pitchFamily="34" charset="0"/>
                <a:cs typeface="Arial" charset="0"/>
              </a:rPr>
              <a:t>ANALYSE DES PROJETS</a:t>
            </a:r>
          </a:p>
          <a:p>
            <a:pPr algn="ctr">
              <a:spcBef>
                <a:spcPts val="1200"/>
              </a:spcBef>
            </a:pPr>
            <a:r>
              <a:rPr lang="fr-BE" dirty="0" smtClean="0">
                <a:solidFill>
                  <a:srgbClr val="323232"/>
                </a:solidFill>
                <a:latin typeface="Calibri Light" pitchFamily="34" charset="0"/>
                <a:cs typeface="Arial" charset="0"/>
              </a:rPr>
              <a:t>Une </a:t>
            </a:r>
            <a:r>
              <a:rPr lang="fr-BE" b="1" dirty="0" smtClean="0">
                <a:solidFill>
                  <a:srgbClr val="323232"/>
                </a:solidFill>
                <a:latin typeface="Calibri Light" pitchFamily="34" charset="0"/>
                <a:cs typeface="Arial" charset="0"/>
              </a:rPr>
              <a:t>méthode unique d’analyse des projets</a:t>
            </a:r>
            <a:r>
              <a:rPr lang="fr-BE" dirty="0" smtClean="0">
                <a:solidFill>
                  <a:srgbClr val="323232"/>
                </a:solidFill>
                <a:latin typeface="Calibri Light" pitchFamily="34" charset="0"/>
                <a:cs typeface="Arial" charset="0"/>
              </a:rPr>
              <a:t>  pour une évaluation rapide du niveau de risque</a:t>
            </a:r>
            <a:endParaRPr lang="fr-BE" dirty="0">
              <a:solidFill>
                <a:srgbClr val="323232"/>
              </a:solidFill>
              <a:latin typeface="Calibri Light" pitchFamily="34" charset="0"/>
              <a:cs typeface="Arial" charset="0"/>
            </a:endParaRPr>
          </a:p>
        </p:txBody>
      </p:sp>
      <p:sp>
        <p:nvSpPr>
          <p:cNvPr id="37" name="Rectangle 36"/>
          <p:cNvSpPr/>
          <p:nvPr/>
        </p:nvSpPr>
        <p:spPr>
          <a:xfrm>
            <a:off x="184924" y="2198866"/>
            <a:ext cx="9721076" cy="1015663"/>
          </a:xfrm>
          <a:prstGeom prst="rect">
            <a:avLst/>
          </a:prstGeom>
        </p:spPr>
        <p:txBody>
          <a:bodyPr wrap="square">
            <a:spAutoFit/>
          </a:bodyPr>
          <a:lstStyle/>
          <a:p>
            <a:pPr algn="ctr">
              <a:spcBef>
                <a:spcPts val="1200"/>
              </a:spcBef>
            </a:pPr>
            <a:r>
              <a:rPr lang="fr-FR" sz="3200" dirty="0" smtClean="0">
                <a:solidFill>
                  <a:srgbClr val="6EAC97"/>
                </a:solidFill>
                <a:latin typeface="Calibri Light" pitchFamily="34" charset="0"/>
                <a:cs typeface="Arial" charset="0"/>
              </a:rPr>
              <a:t>100% CITOYEN</a:t>
            </a:r>
          </a:p>
          <a:p>
            <a:pPr algn="ctr">
              <a:spcBef>
                <a:spcPts val="1200"/>
              </a:spcBef>
            </a:pPr>
            <a:r>
              <a:rPr lang="fr-BE" dirty="0" smtClean="0">
                <a:solidFill>
                  <a:srgbClr val="323232"/>
                </a:solidFill>
                <a:latin typeface="Calibri Light" pitchFamily="34" charset="0"/>
                <a:cs typeface="Arial" charset="0"/>
              </a:rPr>
              <a:t>Pas de </a:t>
            </a:r>
            <a:r>
              <a:rPr lang="fr-BE" b="1" dirty="0" smtClean="0">
                <a:solidFill>
                  <a:srgbClr val="323232"/>
                </a:solidFill>
                <a:latin typeface="Calibri Light" pitchFamily="34" charset="0"/>
                <a:cs typeface="Arial" charset="0"/>
              </a:rPr>
              <a:t>Business </a:t>
            </a:r>
            <a:r>
              <a:rPr lang="fr-BE" b="1" dirty="0">
                <a:solidFill>
                  <a:srgbClr val="323232"/>
                </a:solidFill>
                <a:latin typeface="Calibri Light" pitchFamily="34" charset="0"/>
                <a:cs typeface="Arial" charset="0"/>
              </a:rPr>
              <a:t>A</a:t>
            </a:r>
            <a:r>
              <a:rPr lang="fr-BE" b="1" dirty="0" smtClean="0">
                <a:solidFill>
                  <a:srgbClr val="323232"/>
                </a:solidFill>
                <a:latin typeface="Calibri Light" pitchFamily="34" charset="0"/>
                <a:cs typeface="Arial" charset="0"/>
              </a:rPr>
              <a:t>ngel</a:t>
            </a:r>
            <a:r>
              <a:rPr lang="fr-BE" dirty="0" smtClean="0">
                <a:solidFill>
                  <a:srgbClr val="323232"/>
                </a:solidFill>
                <a:latin typeface="Calibri Light" pitchFamily="34" charset="0"/>
                <a:cs typeface="Arial" charset="0"/>
              </a:rPr>
              <a:t>, de </a:t>
            </a:r>
            <a:r>
              <a:rPr lang="fr-BE" b="1" dirty="0" err="1" smtClean="0">
                <a:solidFill>
                  <a:srgbClr val="323232"/>
                </a:solidFill>
                <a:latin typeface="Calibri Light" pitchFamily="34" charset="0"/>
                <a:cs typeface="Arial" charset="0"/>
              </a:rPr>
              <a:t>Family</a:t>
            </a:r>
            <a:r>
              <a:rPr lang="fr-BE" b="1" dirty="0" smtClean="0">
                <a:solidFill>
                  <a:srgbClr val="323232"/>
                </a:solidFill>
                <a:latin typeface="Calibri Light" pitchFamily="34" charset="0"/>
                <a:cs typeface="Arial" charset="0"/>
              </a:rPr>
              <a:t> Office </a:t>
            </a:r>
            <a:r>
              <a:rPr lang="fr-BE" dirty="0" smtClean="0">
                <a:solidFill>
                  <a:srgbClr val="323232"/>
                </a:solidFill>
                <a:latin typeface="Calibri Light" pitchFamily="34" charset="0"/>
                <a:cs typeface="Arial" charset="0"/>
              </a:rPr>
              <a:t>ni d’investisseurs </a:t>
            </a:r>
            <a:r>
              <a:rPr lang="fr-BE" b="1" dirty="0" smtClean="0">
                <a:solidFill>
                  <a:srgbClr val="323232"/>
                </a:solidFill>
                <a:latin typeface="Calibri Light" pitchFamily="34" charset="0"/>
                <a:cs typeface="Arial" charset="0"/>
              </a:rPr>
              <a:t>institutionnels </a:t>
            </a:r>
            <a:r>
              <a:rPr lang="fr-BE" dirty="0" smtClean="0">
                <a:solidFill>
                  <a:srgbClr val="323232"/>
                </a:solidFill>
                <a:latin typeface="Calibri Light" pitchFamily="34" charset="0"/>
                <a:cs typeface="Arial" charset="0"/>
              </a:rPr>
              <a:t>derrière ECCO NOVA </a:t>
            </a:r>
            <a:endParaRPr lang="fr-BE" dirty="0">
              <a:solidFill>
                <a:srgbClr val="323232"/>
              </a:solidFill>
              <a:latin typeface="Calibri Light" pitchFamily="34" charset="0"/>
              <a:cs typeface="Arial" charset="0"/>
            </a:endParaRPr>
          </a:p>
        </p:txBody>
      </p:sp>
      <p:sp>
        <p:nvSpPr>
          <p:cNvPr id="40" name="Rectangle 2"/>
          <p:cNvSpPr txBox="1">
            <a:spLocks noChangeArrowheads="1"/>
          </p:cNvSpPr>
          <p:nvPr/>
        </p:nvSpPr>
        <p:spPr bwMode="auto">
          <a:xfrm>
            <a:off x="124122" y="230789"/>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NOS POINTS FORTS</a:t>
            </a:r>
            <a:endParaRPr kumimoji="0" lang="en-US" sz="2000" u="none" strike="noStrike" kern="1200" cap="none" spc="0" normalizeH="0" baseline="-25000" dirty="0" smtClean="0">
              <a:ln>
                <a:noFill/>
              </a:ln>
              <a:solidFill>
                <a:srgbClr val="323232"/>
              </a:solidFill>
              <a:effectLst/>
              <a:uLnTx/>
              <a:uFillTx/>
              <a:latin typeface="Calibri Light" panose="020F0302020204030204" pitchFamily="34" charset="0"/>
              <a:ea typeface="+mj-ea"/>
              <a:cs typeface="+mj-cs"/>
            </a:endParaRPr>
          </a:p>
        </p:txBody>
      </p:sp>
    </p:spTree>
    <p:extLst>
      <p:ext uri="{BB962C8B-B14F-4D97-AF65-F5344CB8AC3E}">
        <p14:creationId xmlns:p14="http://schemas.microsoft.com/office/powerpoint/2010/main" val="2365334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S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728"/>
            <a:ext cx="9906000" cy="5616624"/>
          </a:xfrm>
          <a:prstGeom prst="rect">
            <a:avLst/>
          </a:prstGeom>
        </p:spPr>
      </p:pic>
      <p:sp>
        <p:nvSpPr>
          <p:cNvPr id="4" name="Rounded Rectangle 3"/>
          <p:cNvSpPr/>
          <p:nvPr/>
        </p:nvSpPr>
        <p:spPr>
          <a:xfrm>
            <a:off x="0" y="4437112"/>
            <a:ext cx="6033120" cy="129614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2"/>
          <p:cNvSpPr txBox="1">
            <a:spLocks noChangeArrowheads="1"/>
          </p:cNvSpPr>
          <p:nvPr/>
        </p:nvSpPr>
        <p:spPr bwMode="auto">
          <a:xfrm>
            <a:off x="124122" y="230789"/>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endParaRPr kumimoji="0" lang="en-US" sz="2400" u="none" strike="noStrike" kern="1200" cap="none" spc="0" normalizeH="0" baseline="-25000" dirty="0" smtClean="0">
              <a:ln>
                <a:noFill/>
              </a:ln>
              <a:solidFill>
                <a:srgbClr val="323232"/>
              </a:solidFill>
              <a:effectLst/>
              <a:uLnTx/>
              <a:uFillTx/>
              <a:latin typeface="Calibri Light" panose="020F0302020204030204" pitchFamily="34" charset="0"/>
              <a:ea typeface="+mj-ea"/>
              <a:cs typeface="+mj-cs"/>
            </a:endParaRPr>
          </a:p>
        </p:txBody>
      </p:sp>
      <p:sp>
        <p:nvSpPr>
          <p:cNvPr id="6" name="Rectangle 2"/>
          <p:cNvSpPr txBox="1">
            <a:spLocks noChangeArrowheads="1"/>
          </p:cNvSpPr>
          <p:nvPr/>
        </p:nvSpPr>
        <p:spPr bwMode="auto">
          <a:xfrm>
            <a:off x="128464" y="260648"/>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PLATEFORME PFA AGRÉE</a:t>
            </a:r>
          </a:p>
          <a:p>
            <a:pPr lvl="0" eaLnBrk="0" hangingPunct="0">
              <a:defRPr/>
            </a:pPr>
            <a:endParaRPr lang="fr-FR" sz="2000" dirty="0" smtClean="0">
              <a:solidFill>
                <a:srgbClr val="323232"/>
              </a:solidFill>
              <a:latin typeface="Calibri Light" panose="020F0302020204030204" pitchFamily="34" charset="0"/>
            </a:endParaRPr>
          </a:p>
        </p:txBody>
      </p:sp>
      <p:sp>
        <p:nvSpPr>
          <p:cNvPr id="7" name="Rectangle 6"/>
          <p:cNvSpPr/>
          <p:nvPr/>
        </p:nvSpPr>
        <p:spPr>
          <a:xfrm>
            <a:off x="40758" y="4593902"/>
            <a:ext cx="5848346" cy="923330"/>
          </a:xfrm>
          <a:prstGeom prst="rect">
            <a:avLst/>
          </a:prstGeom>
        </p:spPr>
        <p:txBody>
          <a:bodyPr wrap="square">
            <a:spAutoFit/>
          </a:bodyPr>
          <a:lstStyle/>
          <a:p>
            <a:pPr algn="ctr">
              <a:spcBef>
                <a:spcPts val="1200"/>
              </a:spcBef>
            </a:pPr>
            <a:r>
              <a:rPr lang="fr-BE" dirty="0" smtClean="0">
                <a:solidFill>
                  <a:srgbClr val="323232"/>
                </a:solidFill>
                <a:latin typeface="Calibri Light" pitchFamily="34" charset="0"/>
                <a:cs typeface="Arial" charset="0"/>
              </a:rPr>
              <a:t>ECCO NOVA EST AGRÉÉE EN TANT QUE </a:t>
            </a:r>
            <a:r>
              <a:rPr lang="fr-BE" b="1" dirty="0" smtClean="0">
                <a:solidFill>
                  <a:srgbClr val="323232"/>
                </a:solidFill>
                <a:latin typeface="Calibri Light" pitchFamily="34" charset="0"/>
                <a:cs typeface="Arial" charset="0"/>
              </a:rPr>
              <a:t>PLATEFORME DE FINANCEMENT ALTERNATIF (PFA)</a:t>
            </a:r>
            <a:r>
              <a:rPr lang="fr-BE" dirty="0" smtClean="0">
                <a:solidFill>
                  <a:srgbClr val="323232"/>
                </a:solidFill>
                <a:latin typeface="Calibri Light" pitchFamily="34" charset="0"/>
                <a:cs typeface="Arial" charset="0"/>
              </a:rPr>
              <a:t> AUPRÉS DE LA FSMA (AUTORITÉS DES SERVICES ET MARCHÉS FINANCIERS)</a:t>
            </a:r>
            <a:endParaRPr lang="fr-BE" sz="1400" dirty="0" smtClean="0">
              <a:solidFill>
                <a:srgbClr val="323232"/>
              </a:solidFill>
              <a:latin typeface="Calibri Light" pitchFamily="34" charset="0"/>
              <a:cs typeface="Arial" charset="0"/>
            </a:endParaRPr>
          </a:p>
        </p:txBody>
      </p:sp>
    </p:spTree>
    <p:extLst>
      <p:ext uri="{BB962C8B-B14F-4D97-AF65-F5344CB8AC3E}">
        <p14:creationId xmlns:p14="http://schemas.microsoft.com/office/powerpoint/2010/main" val="303439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24122" y="311471"/>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LES PROJETS VISÉS PAR ECCO NOVA</a:t>
            </a:r>
            <a:endParaRPr kumimoji="0" lang="en-US" sz="2000" u="none" strike="noStrike" kern="1200" cap="none" spc="0" normalizeH="0" baseline="-25000" dirty="0" smtClean="0">
              <a:ln>
                <a:noFill/>
              </a:ln>
              <a:solidFill>
                <a:srgbClr val="323232"/>
              </a:solidFill>
              <a:effectLst/>
              <a:uLnTx/>
              <a:uFillTx/>
              <a:latin typeface="Calibri Light" panose="020F0302020204030204" pitchFamily="34" charset="0"/>
              <a:ea typeface="+mj-ea"/>
              <a:cs typeface="+mj-cs"/>
            </a:endParaRPr>
          </a:p>
        </p:txBody>
      </p:sp>
      <p:grpSp>
        <p:nvGrpSpPr>
          <p:cNvPr id="9" name="Groupe 8"/>
          <p:cNvGrpSpPr>
            <a:grpSpLocks noChangeAspect="1"/>
          </p:cNvGrpSpPr>
          <p:nvPr/>
        </p:nvGrpSpPr>
        <p:grpSpPr>
          <a:xfrm>
            <a:off x="2541491" y="1198404"/>
            <a:ext cx="2400036" cy="1620000"/>
            <a:chOff x="3294537" y="1047704"/>
            <a:chExt cx="2684487" cy="1812001"/>
          </a:xfrm>
        </p:grpSpPr>
        <p:pic>
          <p:nvPicPr>
            <p:cNvPr id="1038" name="Picture 14" descr="http://www.theautochannel.com/news/2011/08/22/004437-uxbridge-united-kingdom-aug-22-2011-innovative-supplier-with-125year.1-lg.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b="7013"/>
            <a:stretch/>
          </p:blipFill>
          <p:spPr bwMode="auto">
            <a:xfrm>
              <a:off x="3296816" y="1047704"/>
              <a:ext cx="2682000" cy="1799806"/>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3294537" y="2554441"/>
              <a:ext cx="2684487" cy="305264"/>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47" name="Rectangle 7"/>
            <p:cNvSpPr>
              <a:spLocks noChangeArrowheads="1"/>
            </p:cNvSpPr>
            <p:nvPr/>
          </p:nvSpPr>
          <p:spPr bwMode="auto">
            <a:xfrm>
              <a:off x="3294538" y="2556975"/>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E-MOBILITE</a:t>
              </a:r>
              <a:endParaRPr lang="fr-BE" sz="1200" baseline="0" dirty="0" smtClean="0">
                <a:ln>
                  <a:noFill/>
                </a:ln>
                <a:solidFill>
                  <a:schemeClr val="bg1"/>
                </a:solidFill>
                <a:effectLst/>
                <a:latin typeface="Calibri Light" pitchFamily="34" charset="0"/>
              </a:endParaRPr>
            </a:p>
          </p:txBody>
        </p:sp>
      </p:grpSp>
      <p:pic>
        <p:nvPicPr>
          <p:cNvPr id="15" name="Picture 8" descr="https://upload.wikimedia.org/wikipedia/commons/4/49/Liege_20080223_Fontaine_Jean_Del_Cour_2.jpg"/>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798" t="4632" r="-798" b="2414"/>
          <a:stretch/>
        </p:blipFill>
        <p:spPr bwMode="auto">
          <a:xfrm>
            <a:off x="7479427" y="3056727"/>
            <a:ext cx="2376000" cy="160124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e 25"/>
          <p:cNvGrpSpPr>
            <a:grpSpLocks noChangeAspect="1"/>
          </p:cNvGrpSpPr>
          <p:nvPr/>
        </p:nvGrpSpPr>
        <p:grpSpPr>
          <a:xfrm>
            <a:off x="5005176" y="1198404"/>
            <a:ext cx="2409080" cy="1620000"/>
            <a:chOff x="6609184" y="1041449"/>
            <a:chExt cx="2682000" cy="1803526"/>
          </a:xfrm>
        </p:grpSpPr>
        <p:pic>
          <p:nvPicPr>
            <p:cNvPr id="1046" name="Picture 22" descr="http://www.thermalsystemsinc.com/images/hurst-biomass-boiler-400.jpg"/>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t="5258" r="2283" b="6961"/>
            <a:stretch/>
          </p:blipFill>
          <p:spPr bwMode="auto">
            <a:xfrm>
              <a:off x="6609185" y="1041449"/>
              <a:ext cx="2671668" cy="180000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6609184" y="2551906"/>
              <a:ext cx="2682000" cy="293069"/>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49" name="Rectangle 7"/>
            <p:cNvSpPr>
              <a:spLocks noChangeArrowheads="1"/>
            </p:cNvSpPr>
            <p:nvPr/>
          </p:nvSpPr>
          <p:spPr bwMode="auto">
            <a:xfrm>
              <a:off x="6609184" y="2554440"/>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BIOMASSE</a:t>
              </a:r>
              <a:endParaRPr lang="fr-BE" sz="1200" baseline="0" dirty="0" smtClean="0">
                <a:ln>
                  <a:noFill/>
                </a:ln>
                <a:solidFill>
                  <a:schemeClr val="bg1"/>
                </a:solidFill>
                <a:effectLst/>
                <a:latin typeface="Calibri Light" pitchFamily="34" charset="0"/>
              </a:endParaRPr>
            </a:p>
          </p:txBody>
        </p:sp>
      </p:grpSp>
      <p:grpSp>
        <p:nvGrpSpPr>
          <p:cNvPr id="28" name="Groupe 27"/>
          <p:cNvGrpSpPr>
            <a:grpSpLocks noChangeAspect="1"/>
          </p:cNvGrpSpPr>
          <p:nvPr/>
        </p:nvGrpSpPr>
        <p:grpSpPr>
          <a:xfrm>
            <a:off x="63855" y="1184957"/>
            <a:ext cx="2413987" cy="1631897"/>
            <a:chOff x="504575" y="1044764"/>
            <a:chExt cx="2682209" cy="1813219"/>
          </a:xfrm>
        </p:grpSpPr>
        <p:grpSp>
          <p:nvGrpSpPr>
            <p:cNvPr id="3" name="Groupe 2"/>
            <p:cNvGrpSpPr/>
            <p:nvPr/>
          </p:nvGrpSpPr>
          <p:grpSpPr>
            <a:xfrm>
              <a:off x="504575" y="1044764"/>
              <a:ext cx="2682209" cy="1813219"/>
              <a:chOff x="286110" y="1044764"/>
              <a:chExt cx="2682209" cy="1813219"/>
            </a:xfrm>
          </p:grpSpPr>
          <p:pic>
            <p:nvPicPr>
              <p:cNvPr id="1026" name="Picture 2" descr="http://www.energieosolr.fr/images/professionnel/235160/Fotolia_7378636_S.jpg"/>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l="-1" r="659"/>
              <a:stretch/>
            </p:blipFill>
            <p:spPr bwMode="auto">
              <a:xfrm>
                <a:off x="286110" y="1044764"/>
                <a:ext cx="2682209" cy="180000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286319" y="2564914"/>
                <a:ext cx="2682000" cy="293069"/>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grpSp>
        <p:sp>
          <p:nvSpPr>
            <p:cNvPr id="40" name="Rectangle 7"/>
            <p:cNvSpPr>
              <a:spLocks noChangeArrowheads="1"/>
            </p:cNvSpPr>
            <p:nvPr/>
          </p:nvSpPr>
          <p:spPr bwMode="auto">
            <a:xfrm>
              <a:off x="504784" y="2567448"/>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EOLIEN</a:t>
              </a:r>
              <a:endParaRPr lang="fr-BE" sz="1200" baseline="0" dirty="0" smtClean="0">
                <a:ln>
                  <a:noFill/>
                </a:ln>
                <a:solidFill>
                  <a:schemeClr val="bg1"/>
                </a:solidFill>
                <a:effectLst/>
                <a:latin typeface="Calibri Light" pitchFamily="34" charset="0"/>
              </a:endParaRPr>
            </a:p>
          </p:txBody>
        </p:sp>
      </p:grpSp>
      <p:grpSp>
        <p:nvGrpSpPr>
          <p:cNvPr id="27" name="Groupe 26"/>
          <p:cNvGrpSpPr>
            <a:grpSpLocks noChangeAspect="1"/>
          </p:cNvGrpSpPr>
          <p:nvPr/>
        </p:nvGrpSpPr>
        <p:grpSpPr>
          <a:xfrm>
            <a:off x="47782" y="3056727"/>
            <a:ext cx="2421127" cy="1624095"/>
            <a:chOff x="488504" y="2912681"/>
            <a:chExt cx="2690140" cy="1804550"/>
          </a:xfrm>
        </p:grpSpPr>
        <p:pic>
          <p:nvPicPr>
            <p:cNvPr id="1028" name="Picture 4" descr="http://gaiaenergysystems.com/wp-content/uploads/2012/12/photovoltaic.jpg"/>
            <p:cNvPicPr>
              <a:picLocks noChangeAspect="1" noChangeArrowheads="1"/>
            </p:cNvPicPr>
            <p:nvPr/>
          </p:nvPicPr>
          <p:blipFill rotWithShape="1">
            <a:blip r:embed="rId7">
              <a:grayscl/>
              <a:extLst>
                <a:ext uri="{28A0092B-C50C-407E-A947-70E740481C1C}">
                  <a14:useLocalDpi xmlns:a14="http://schemas.microsoft.com/office/drawing/2010/main" val="0"/>
                </a:ext>
              </a:extLst>
            </a:blip>
            <a:srcRect r="1836"/>
            <a:stretch/>
          </p:blipFill>
          <p:spPr bwMode="auto">
            <a:xfrm>
              <a:off x="488504" y="2912681"/>
              <a:ext cx="2682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488504" y="4416248"/>
              <a:ext cx="2682000" cy="300983"/>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51" name="Rectangle 7"/>
            <p:cNvSpPr>
              <a:spLocks noChangeArrowheads="1"/>
            </p:cNvSpPr>
            <p:nvPr/>
          </p:nvSpPr>
          <p:spPr bwMode="auto">
            <a:xfrm>
              <a:off x="496644" y="4403841"/>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PHOTOVOLTAIQUE</a:t>
              </a:r>
              <a:endParaRPr lang="fr-BE" sz="1200" baseline="0" dirty="0" smtClean="0">
                <a:ln>
                  <a:noFill/>
                </a:ln>
                <a:solidFill>
                  <a:schemeClr val="bg1"/>
                </a:solidFill>
                <a:effectLst/>
                <a:latin typeface="Calibri Light" pitchFamily="34" charset="0"/>
              </a:endParaRPr>
            </a:p>
          </p:txBody>
        </p:sp>
      </p:grpSp>
      <p:grpSp>
        <p:nvGrpSpPr>
          <p:cNvPr id="10" name="Groupe 9"/>
          <p:cNvGrpSpPr>
            <a:grpSpLocks noChangeAspect="1"/>
          </p:cNvGrpSpPr>
          <p:nvPr/>
        </p:nvGrpSpPr>
        <p:grpSpPr>
          <a:xfrm>
            <a:off x="2534820" y="3056727"/>
            <a:ext cx="2416040" cy="1620000"/>
            <a:chOff x="3294537" y="2979522"/>
            <a:chExt cx="2684488" cy="1800000"/>
          </a:xfrm>
        </p:grpSpPr>
        <p:pic>
          <p:nvPicPr>
            <p:cNvPr id="1036" name="Picture 12" descr="http://urbanenergy.com.au/wp/wp-content/uploads/2011/03/Energy-Australia-TEDOM-cento-T120-cogeneration.jpg"/>
            <p:cNvPicPr>
              <a:picLocks noChangeAspect="1" noChangeArrowheads="1"/>
            </p:cNvPicPr>
            <p:nvPr/>
          </p:nvPicPr>
          <p:blipFill rotWithShape="1">
            <a:blip r:embed="rId8" cstate="print">
              <a:grayscl/>
              <a:extLst>
                <a:ext uri="{28A0092B-C50C-407E-A947-70E740481C1C}">
                  <a14:useLocalDpi xmlns:a14="http://schemas.microsoft.com/office/drawing/2010/main" val="0"/>
                </a:ext>
              </a:extLst>
            </a:blip>
            <a:srcRect l="7425" r="7425"/>
            <a:stretch/>
          </p:blipFill>
          <p:spPr bwMode="auto">
            <a:xfrm>
              <a:off x="3296816" y="2979522"/>
              <a:ext cx="2682209" cy="18000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3294537" y="4473400"/>
              <a:ext cx="2684487" cy="306122"/>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53" name="Rectangle 7"/>
            <p:cNvSpPr>
              <a:spLocks noChangeArrowheads="1"/>
            </p:cNvSpPr>
            <p:nvPr/>
          </p:nvSpPr>
          <p:spPr bwMode="auto">
            <a:xfrm>
              <a:off x="3294538" y="4475934"/>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COGENERATION</a:t>
              </a:r>
              <a:endParaRPr lang="fr-BE" sz="1200" baseline="0" dirty="0" smtClean="0">
                <a:ln>
                  <a:noFill/>
                </a:ln>
                <a:solidFill>
                  <a:schemeClr val="bg1"/>
                </a:solidFill>
                <a:effectLst/>
                <a:latin typeface="Calibri Light" pitchFamily="34" charset="0"/>
              </a:endParaRPr>
            </a:p>
          </p:txBody>
        </p:sp>
      </p:grpSp>
      <p:pic>
        <p:nvPicPr>
          <p:cNvPr id="16" name="Picture 10" descr="http://blogs.adobe.com/captivate/files/2013/01/Fotolia_46072355_Subscription_XXL.jpg"/>
          <p:cNvPicPr>
            <a:picLocks noChangeAspect="1" noChangeArrowheads="1"/>
          </p:cNvPicPr>
          <p:nvPr/>
        </p:nvPicPr>
        <p:blipFill rotWithShape="1">
          <a:blip r:embed="rId9" cstate="print">
            <a:grayscl/>
            <a:extLst>
              <a:ext uri="{28A0092B-C50C-407E-A947-70E740481C1C}">
                <a14:useLocalDpi xmlns:a14="http://schemas.microsoft.com/office/drawing/2010/main" val="0"/>
              </a:ext>
            </a:extLst>
          </a:blip>
          <a:srcRect b="5003"/>
          <a:stretch/>
        </p:blipFill>
        <p:spPr bwMode="auto">
          <a:xfrm>
            <a:off x="7493445" y="4926785"/>
            <a:ext cx="2352459" cy="156907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a:grpSpLocks noChangeAspect="1"/>
          </p:cNvGrpSpPr>
          <p:nvPr/>
        </p:nvGrpSpPr>
        <p:grpSpPr>
          <a:xfrm>
            <a:off x="5021604" y="4892819"/>
            <a:ext cx="2402636" cy="1620000"/>
            <a:chOff x="6737937" y="4747981"/>
            <a:chExt cx="2682000" cy="1808364"/>
          </a:xfrm>
        </p:grpSpPr>
        <p:pic>
          <p:nvPicPr>
            <p:cNvPr id="2" name="Picture 2" descr="http://greenzone.co/wp-content/uploads/2014/03/Energy-Storage-Two-3.jpg"/>
            <p:cNvPicPr>
              <a:picLocks noChangeAspect="1" noChangeArrowheads="1"/>
            </p:cNvPicPr>
            <p:nvPr/>
          </p:nvPicPr>
          <p:blipFill rotWithShape="1">
            <a:blip r:embed="rId10" cstate="print">
              <a:grayscl/>
              <a:extLst>
                <a:ext uri="{28A0092B-C50C-407E-A947-70E740481C1C}">
                  <a14:useLocalDpi xmlns:a14="http://schemas.microsoft.com/office/drawing/2010/main" val="0"/>
                </a:ext>
              </a:extLst>
            </a:blip>
            <a:srcRect r="1164"/>
            <a:stretch/>
          </p:blipFill>
          <p:spPr bwMode="auto">
            <a:xfrm>
              <a:off x="6737937" y="4747981"/>
              <a:ext cx="2668554" cy="1800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p:cNvGrpSpPr>
              <a:grpSpLocks noChangeAspect="1"/>
            </p:cNvGrpSpPr>
            <p:nvPr/>
          </p:nvGrpSpPr>
          <p:grpSpPr>
            <a:xfrm>
              <a:off x="6737937" y="6252363"/>
              <a:ext cx="2682000" cy="303982"/>
              <a:chOff x="6465168" y="4481356"/>
              <a:chExt cx="2682000" cy="303982"/>
            </a:xfrm>
          </p:grpSpPr>
          <p:sp>
            <p:nvSpPr>
              <p:cNvPr id="54" name="Rectangle 53"/>
              <p:cNvSpPr/>
              <p:nvPr/>
            </p:nvSpPr>
            <p:spPr>
              <a:xfrm>
                <a:off x="6465168" y="4492269"/>
                <a:ext cx="2652267" cy="293069"/>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55" name="Rectangle 7"/>
              <p:cNvSpPr>
                <a:spLocks noChangeArrowheads="1"/>
              </p:cNvSpPr>
              <p:nvPr/>
            </p:nvSpPr>
            <p:spPr bwMode="auto">
              <a:xfrm>
                <a:off x="6465168" y="4481356"/>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STOCKAGE D’ENERGIE</a:t>
                </a:r>
                <a:endParaRPr lang="fr-BE" sz="1200" baseline="0" dirty="0" smtClean="0">
                  <a:ln>
                    <a:noFill/>
                  </a:ln>
                  <a:solidFill>
                    <a:schemeClr val="bg1"/>
                  </a:solidFill>
                  <a:effectLst/>
                  <a:latin typeface="Calibri Light" pitchFamily="34" charset="0"/>
                </a:endParaRPr>
              </a:p>
            </p:txBody>
          </p:sp>
        </p:grpSp>
      </p:grpSp>
      <p:grpSp>
        <p:nvGrpSpPr>
          <p:cNvPr id="6" name="Groupe 5"/>
          <p:cNvGrpSpPr>
            <a:grpSpLocks noChangeAspect="1"/>
          </p:cNvGrpSpPr>
          <p:nvPr/>
        </p:nvGrpSpPr>
        <p:grpSpPr>
          <a:xfrm>
            <a:off x="47782" y="4896512"/>
            <a:ext cx="2421127" cy="1621349"/>
            <a:chOff x="283486" y="4765658"/>
            <a:chExt cx="2690140" cy="1801499"/>
          </a:xfrm>
        </p:grpSpPr>
        <p:pic>
          <p:nvPicPr>
            <p:cNvPr id="1032" name="Picture 8" descr="http://www.whyhydropower.com/images/BrDiversion-TH300.jpg"/>
            <p:cNvPicPr>
              <a:picLocks noChangeAspect="1" noChangeArrowheads="1"/>
            </p:cNvPicPr>
            <p:nvPr/>
          </p:nvPicPr>
          <p:blipFill rotWithShape="1">
            <a:blip r:embed="rId11">
              <a:grayscl/>
              <a:extLst>
                <a:ext uri="{28A0092B-C50C-407E-A947-70E740481C1C}">
                  <a14:useLocalDpi xmlns:a14="http://schemas.microsoft.com/office/drawing/2010/main" val="0"/>
                </a:ext>
              </a:extLst>
            </a:blip>
            <a:srcRect t="9285" b="426"/>
            <a:stretch/>
          </p:blipFill>
          <p:spPr bwMode="auto">
            <a:xfrm>
              <a:off x="286319" y="4765658"/>
              <a:ext cx="2682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283486" y="6252174"/>
              <a:ext cx="2690140" cy="314983"/>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57" name="Rectangle 7"/>
            <p:cNvSpPr>
              <a:spLocks noChangeArrowheads="1"/>
            </p:cNvSpPr>
            <p:nvPr/>
          </p:nvSpPr>
          <p:spPr bwMode="auto">
            <a:xfrm>
              <a:off x="283486" y="6254707"/>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HYDROELECTRICITE</a:t>
              </a:r>
              <a:endParaRPr lang="fr-BE" sz="1200" baseline="0" dirty="0" smtClean="0">
                <a:ln>
                  <a:noFill/>
                </a:ln>
                <a:solidFill>
                  <a:schemeClr val="bg1"/>
                </a:solidFill>
                <a:effectLst/>
                <a:latin typeface="Calibri Light" pitchFamily="34" charset="0"/>
              </a:endParaRPr>
            </a:p>
          </p:txBody>
        </p:sp>
      </p:grpSp>
      <p:grpSp>
        <p:nvGrpSpPr>
          <p:cNvPr id="7" name="Groupe 6"/>
          <p:cNvGrpSpPr>
            <a:grpSpLocks noChangeAspect="1"/>
          </p:cNvGrpSpPr>
          <p:nvPr/>
        </p:nvGrpSpPr>
        <p:grpSpPr>
          <a:xfrm>
            <a:off x="2547041" y="4897863"/>
            <a:ext cx="2399629" cy="1620000"/>
            <a:chOff x="3296607" y="4745242"/>
            <a:chExt cx="2682418" cy="1810912"/>
          </a:xfrm>
        </p:grpSpPr>
        <p:pic>
          <p:nvPicPr>
            <p:cNvPr id="1034" name="Picture 10" descr="http://www.umweltbundesamt.de/sites/default/files/medien/376/bilder/c_wolfgang_jargstorff_-_fotolia_56254718_l.jpg"/>
            <p:cNvPicPr>
              <a:picLocks noChangeAspect="1" noChangeArrowheads="1"/>
            </p:cNvPicPr>
            <p:nvPr/>
          </p:nvPicPr>
          <p:blipFill rotWithShape="1">
            <a:blip r:embed="rId12" cstate="print">
              <a:grayscl/>
              <a:extLst>
                <a:ext uri="{28A0092B-C50C-407E-A947-70E740481C1C}">
                  <a14:useLocalDpi xmlns:a14="http://schemas.microsoft.com/office/drawing/2010/main" val="0"/>
                </a:ext>
              </a:extLst>
            </a:blip>
            <a:srcRect l="-1" r="596"/>
            <a:stretch/>
          </p:blipFill>
          <p:spPr bwMode="auto">
            <a:xfrm>
              <a:off x="3296607" y="4745242"/>
              <a:ext cx="2682209" cy="1800000"/>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3297025" y="6263085"/>
              <a:ext cx="2682000" cy="293069"/>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59" name="Rectangle 7"/>
            <p:cNvSpPr>
              <a:spLocks noChangeArrowheads="1"/>
            </p:cNvSpPr>
            <p:nvPr/>
          </p:nvSpPr>
          <p:spPr bwMode="auto">
            <a:xfrm>
              <a:off x="3297025" y="6265619"/>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BIOGAZ</a:t>
              </a:r>
              <a:endParaRPr lang="fr-BE" sz="1200" baseline="0" dirty="0" smtClean="0">
                <a:ln>
                  <a:noFill/>
                </a:ln>
                <a:solidFill>
                  <a:schemeClr val="bg1"/>
                </a:solidFill>
                <a:effectLst/>
                <a:latin typeface="Calibri Light" pitchFamily="34" charset="0"/>
              </a:endParaRPr>
            </a:p>
          </p:txBody>
        </p:sp>
      </p:grpSp>
      <p:grpSp>
        <p:nvGrpSpPr>
          <p:cNvPr id="24" name="Groupe 23"/>
          <p:cNvGrpSpPr>
            <a:grpSpLocks noChangeAspect="1"/>
          </p:cNvGrpSpPr>
          <p:nvPr/>
        </p:nvGrpSpPr>
        <p:grpSpPr>
          <a:xfrm>
            <a:off x="5016771" y="3056727"/>
            <a:ext cx="2399863" cy="1620000"/>
            <a:chOff x="6609184" y="2960734"/>
            <a:chExt cx="2682000" cy="1810452"/>
          </a:xfrm>
        </p:grpSpPr>
        <p:pic>
          <p:nvPicPr>
            <p:cNvPr id="1052" name="Picture 28" descr="http://www.econologie-maison.fr/wp-content/uploads/2014/10/reseau-de-chaleur-enterre.jpg"/>
            <p:cNvPicPr>
              <a:picLocks noChangeAspect="1" noChangeArrowheads="1"/>
            </p:cNvPicPr>
            <p:nvPr/>
          </p:nvPicPr>
          <p:blipFill rotWithShape="1">
            <a:blip r:embed="rId13">
              <a:grayscl/>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r="2186" b="5041"/>
            <a:stretch/>
          </p:blipFill>
          <p:spPr bwMode="auto">
            <a:xfrm>
              <a:off x="6609184" y="2960734"/>
              <a:ext cx="2682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6609184" y="4478117"/>
              <a:ext cx="2682000" cy="293069"/>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65" name="Rectangle 7"/>
            <p:cNvSpPr>
              <a:spLocks noChangeArrowheads="1"/>
            </p:cNvSpPr>
            <p:nvPr/>
          </p:nvSpPr>
          <p:spPr bwMode="auto">
            <a:xfrm>
              <a:off x="6609184" y="4480651"/>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RESEAUX DE CHALEUR</a:t>
              </a:r>
              <a:endParaRPr lang="fr-BE" sz="1200" baseline="0" dirty="0" smtClean="0">
                <a:ln>
                  <a:noFill/>
                </a:ln>
                <a:solidFill>
                  <a:schemeClr val="bg1"/>
                </a:solidFill>
                <a:effectLst/>
                <a:latin typeface="Calibri Light" pitchFamily="34" charset="0"/>
              </a:endParaRPr>
            </a:p>
          </p:txBody>
        </p:sp>
      </p:grpSp>
      <p:grpSp>
        <p:nvGrpSpPr>
          <p:cNvPr id="13" name="Groupe 12"/>
          <p:cNvGrpSpPr/>
          <p:nvPr/>
        </p:nvGrpSpPr>
        <p:grpSpPr>
          <a:xfrm>
            <a:off x="7477905" y="1196752"/>
            <a:ext cx="2410602" cy="1621028"/>
            <a:chOff x="7477905" y="1196752"/>
            <a:chExt cx="2410602" cy="1621028"/>
          </a:xfrm>
        </p:grpSpPr>
        <p:pic>
          <p:nvPicPr>
            <p:cNvPr id="5" name="Picture 2" descr="http://www.inhabitat.com/wp-content/uploads/sieeb7.jpg"/>
            <p:cNvPicPr>
              <a:picLocks noChangeAspect="1" noChangeArrowheads="1"/>
            </p:cNvPicPr>
            <p:nvPr/>
          </p:nvPicPr>
          <p:blipFill rotWithShape="1">
            <a:blip r:embed="rId15">
              <a:grayscl/>
              <a:extLst>
                <a:ext uri="{28A0092B-C50C-407E-A947-70E740481C1C}">
                  <a14:useLocalDpi xmlns:a14="http://schemas.microsoft.com/office/drawing/2010/main" val="0"/>
                </a:ext>
              </a:extLst>
            </a:blip>
            <a:srcRect b="10314"/>
            <a:stretch/>
          </p:blipFill>
          <p:spPr bwMode="auto">
            <a:xfrm>
              <a:off x="7477905" y="1196752"/>
              <a:ext cx="2395229" cy="1574978"/>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e 40"/>
            <p:cNvGrpSpPr>
              <a:grpSpLocks noChangeAspect="1"/>
            </p:cNvGrpSpPr>
            <p:nvPr/>
          </p:nvGrpSpPr>
          <p:grpSpPr>
            <a:xfrm>
              <a:off x="7479426" y="2556811"/>
              <a:ext cx="2409081" cy="260969"/>
              <a:chOff x="6609183" y="2551906"/>
              <a:chExt cx="2682001" cy="290534"/>
            </a:xfrm>
          </p:grpSpPr>
          <p:sp>
            <p:nvSpPr>
              <p:cNvPr id="43" name="Rectangle 42"/>
              <p:cNvSpPr/>
              <p:nvPr/>
            </p:nvSpPr>
            <p:spPr>
              <a:xfrm>
                <a:off x="6609183" y="2551906"/>
                <a:ext cx="2673227" cy="283887"/>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44" name="Rectangle 7"/>
              <p:cNvSpPr>
                <a:spLocks noChangeArrowheads="1"/>
              </p:cNvSpPr>
              <p:nvPr/>
            </p:nvSpPr>
            <p:spPr bwMode="auto">
              <a:xfrm>
                <a:off x="6609184" y="2554440"/>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BATIMENTS &amp; PEB</a:t>
                </a:r>
                <a:endParaRPr lang="fr-BE" sz="1200" baseline="0" dirty="0" smtClean="0">
                  <a:ln>
                    <a:noFill/>
                  </a:ln>
                  <a:solidFill>
                    <a:schemeClr val="bg1"/>
                  </a:solidFill>
                  <a:effectLst/>
                  <a:latin typeface="Calibri Light" pitchFamily="34" charset="0"/>
                </a:endParaRPr>
              </a:p>
            </p:txBody>
          </p:sp>
        </p:grpSp>
      </p:grpSp>
      <p:grpSp>
        <p:nvGrpSpPr>
          <p:cNvPr id="61" name="Groupe 60"/>
          <p:cNvGrpSpPr>
            <a:grpSpLocks noChangeAspect="1"/>
          </p:cNvGrpSpPr>
          <p:nvPr/>
        </p:nvGrpSpPr>
        <p:grpSpPr>
          <a:xfrm>
            <a:off x="7482544" y="6243801"/>
            <a:ext cx="2402636" cy="272318"/>
            <a:chOff x="6465168" y="4481356"/>
            <a:chExt cx="2682000" cy="303982"/>
          </a:xfrm>
        </p:grpSpPr>
        <p:sp>
          <p:nvSpPr>
            <p:cNvPr id="62" name="Rectangle 61"/>
            <p:cNvSpPr/>
            <p:nvPr/>
          </p:nvSpPr>
          <p:spPr>
            <a:xfrm>
              <a:off x="6465168" y="4492269"/>
              <a:ext cx="2652267" cy="293069"/>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63" name="Rectangle 7"/>
            <p:cNvSpPr>
              <a:spLocks noChangeArrowheads="1"/>
            </p:cNvSpPr>
            <p:nvPr/>
          </p:nvSpPr>
          <p:spPr bwMode="auto">
            <a:xfrm>
              <a:off x="6465168" y="4481356"/>
              <a:ext cx="2682000"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ENTREPRISES DE L’ENERGIE</a:t>
              </a:r>
              <a:endParaRPr lang="fr-BE" sz="1200" baseline="0" dirty="0" smtClean="0">
                <a:ln>
                  <a:noFill/>
                </a:ln>
                <a:solidFill>
                  <a:schemeClr val="bg1"/>
                </a:solidFill>
                <a:effectLst/>
                <a:latin typeface="Calibri Light" pitchFamily="34" charset="0"/>
              </a:endParaRPr>
            </a:p>
          </p:txBody>
        </p:sp>
      </p:grpSp>
      <p:grpSp>
        <p:nvGrpSpPr>
          <p:cNvPr id="66" name="Groupe 65"/>
          <p:cNvGrpSpPr>
            <a:grpSpLocks noChangeAspect="1"/>
          </p:cNvGrpSpPr>
          <p:nvPr/>
        </p:nvGrpSpPr>
        <p:grpSpPr>
          <a:xfrm>
            <a:off x="7473023" y="4409939"/>
            <a:ext cx="2372881" cy="270091"/>
            <a:chOff x="6609184" y="4469341"/>
            <a:chExt cx="2651844" cy="301844"/>
          </a:xfrm>
        </p:grpSpPr>
        <p:sp>
          <p:nvSpPr>
            <p:cNvPr id="68" name="Rectangle 67"/>
            <p:cNvSpPr/>
            <p:nvPr/>
          </p:nvSpPr>
          <p:spPr>
            <a:xfrm>
              <a:off x="6609186" y="4469341"/>
              <a:ext cx="2651842" cy="301844"/>
            </a:xfrm>
            <a:prstGeom prst="rect">
              <a:avLst/>
            </a:prstGeom>
            <a:solidFill>
              <a:srgbClr val="6EA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a:p>
          </p:txBody>
        </p:sp>
        <p:sp>
          <p:nvSpPr>
            <p:cNvPr id="69" name="Rectangle 7"/>
            <p:cNvSpPr>
              <a:spLocks noChangeArrowheads="1"/>
            </p:cNvSpPr>
            <p:nvPr/>
          </p:nvSpPr>
          <p:spPr bwMode="auto">
            <a:xfrm>
              <a:off x="6609184" y="4480651"/>
              <a:ext cx="2615099" cy="288000"/>
            </a:xfrm>
            <a:prstGeom prst="rect">
              <a:avLst/>
            </a:prstGeom>
            <a:noFill/>
            <a:ln w="9525">
              <a:noFill/>
              <a:miter lim="800000"/>
              <a:headEnd/>
              <a:tailEnd/>
            </a:ln>
            <a:effectLst/>
          </p:spPr>
          <p:txBody>
            <a:bodyPr lIns="91434" tIns="45718" rIns="91434" bIns="45718"/>
            <a:lstStyle/>
            <a:p>
              <a:pPr>
                <a:defRPr/>
              </a:pPr>
              <a:r>
                <a:rPr lang="fr-BE" sz="1200" dirty="0" smtClean="0">
                  <a:solidFill>
                    <a:schemeClr val="bg1"/>
                  </a:solidFill>
                  <a:latin typeface="Calibri Light" pitchFamily="34" charset="0"/>
                </a:rPr>
                <a:t>ORGANISMES PUBLICS</a:t>
              </a:r>
              <a:endParaRPr lang="fr-BE" sz="1200" baseline="0" dirty="0" smtClean="0">
                <a:ln>
                  <a:noFill/>
                </a:ln>
                <a:solidFill>
                  <a:schemeClr val="bg1"/>
                </a:solidFill>
                <a:effectLst/>
                <a:latin typeface="Calibri Light" pitchFamily="34" charset="0"/>
              </a:endParaRPr>
            </a:p>
          </p:txBody>
        </p:sp>
      </p:grpSp>
    </p:spTree>
    <p:extLst>
      <p:ext uri="{BB962C8B-B14F-4D97-AF65-F5344CB8AC3E}">
        <p14:creationId xmlns:p14="http://schemas.microsoft.com/office/powerpoint/2010/main" val="2798222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txBox="1">
            <a:spLocks noChangeArrowheads="1"/>
          </p:cNvSpPr>
          <p:nvPr/>
        </p:nvSpPr>
        <p:spPr bwMode="auto">
          <a:xfrm>
            <a:off x="124122" y="230789"/>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RISQUES ET OPPORTUNITÉS</a:t>
            </a:r>
            <a:endParaRPr kumimoji="0" lang="en-US" sz="2000" u="none" strike="noStrike" kern="1200" cap="none" spc="0" normalizeH="0" baseline="-25000" dirty="0" smtClean="0">
              <a:ln>
                <a:noFill/>
              </a:ln>
              <a:solidFill>
                <a:srgbClr val="323232"/>
              </a:solidFill>
              <a:effectLst/>
              <a:uLnTx/>
              <a:uFillTx/>
              <a:latin typeface="Calibri Light" panose="020F0302020204030204" pitchFamily="34" charset="0"/>
              <a:ea typeface="+mj-ea"/>
              <a:cs typeface="+mj-cs"/>
            </a:endParaRPr>
          </a:p>
        </p:txBody>
      </p:sp>
      <p:sp>
        <p:nvSpPr>
          <p:cNvPr id="8" name="Rectangle 7"/>
          <p:cNvSpPr/>
          <p:nvPr/>
        </p:nvSpPr>
        <p:spPr>
          <a:xfrm>
            <a:off x="-19769" y="2350035"/>
            <a:ext cx="4968000" cy="3508653"/>
          </a:xfrm>
          <a:prstGeom prst="rect">
            <a:avLst/>
          </a:prstGeom>
        </p:spPr>
        <p:txBody>
          <a:bodyPr wrap="square">
            <a:spAutoFit/>
          </a:bodyPr>
          <a:lstStyle/>
          <a:p>
            <a:pPr algn="ctr">
              <a:spcBef>
                <a:spcPts val="1200"/>
              </a:spcBef>
            </a:pPr>
            <a:r>
              <a:rPr lang="fr-FR" sz="2400" dirty="0" smtClean="0">
                <a:solidFill>
                  <a:srgbClr val="6EAC97"/>
                </a:solidFill>
                <a:latin typeface="Calibri Light" pitchFamily="34" charset="0"/>
                <a:cs typeface="Arial" charset="0"/>
              </a:rPr>
              <a:t>RISQUES</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Perte partielle </a:t>
            </a:r>
            <a:r>
              <a:rPr lang="fr-BE" sz="1600" dirty="0">
                <a:solidFill>
                  <a:srgbClr val="323232"/>
                </a:solidFill>
                <a:latin typeface="Calibri Light" pitchFamily="34" charset="0"/>
                <a:cs typeface="Arial" charset="0"/>
              </a:rPr>
              <a:t>ou totale de </a:t>
            </a:r>
            <a:r>
              <a:rPr lang="fr-BE" sz="1600" dirty="0" smtClean="0">
                <a:solidFill>
                  <a:srgbClr val="323232"/>
                </a:solidFill>
                <a:latin typeface="Calibri Light" pitchFamily="34" charset="0"/>
                <a:cs typeface="Arial" charset="0"/>
              </a:rPr>
              <a:t>capital</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Défaut </a:t>
            </a:r>
            <a:r>
              <a:rPr lang="fr-BE" sz="1600" dirty="0">
                <a:solidFill>
                  <a:srgbClr val="323232"/>
                </a:solidFill>
                <a:latin typeface="Calibri Light" pitchFamily="34" charset="0"/>
                <a:cs typeface="Arial" charset="0"/>
              </a:rPr>
              <a:t>ou différé de paiement des </a:t>
            </a:r>
            <a:r>
              <a:rPr lang="fr-BE" sz="1600" dirty="0" smtClean="0">
                <a:solidFill>
                  <a:srgbClr val="323232"/>
                </a:solidFill>
                <a:latin typeface="Calibri Light" pitchFamily="34" charset="0"/>
                <a:cs typeface="Arial" charset="0"/>
              </a:rPr>
              <a:t>intérêts</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Risque d’</a:t>
            </a:r>
            <a:r>
              <a:rPr lang="fr-BE" sz="1600" dirty="0" err="1" smtClean="0">
                <a:solidFill>
                  <a:srgbClr val="323232"/>
                </a:solidFill>
                <a:latin typeface="Calibri Light" pitchFamily="34" charset="0"/>
                <a:cs typeface="Arial" charset="0"/>
              </a:rPr>
              <a:t>illiquidité</a:t>
            </a:r>
            <a:endParaRPr lang="fr-BE" sz="1600" dirty="0" smtClean="0">
              <a:solidFill>
                <a:srgbClr val="323232"/>
              </a:solidFill>
              <a:latin typeface="Calibri Light" pitchFamily="34" charset="0"/>
              <a:cs typeface="Arial" charset="0"/>
            </a:endParaRPr>
          </a:p>
          <a:p>
            <a:pPr marL="285750" indent="-285750">
              <a:spcBef>
                <a:spcPts val="1200"/>
              </a:spcBef>
              <a:buFont typeface="Arial" panose="020B0604020202020204" pitchFamily="34" charset="0"/>
              <a:buChar char="•"/>
            </a:pPr>
            <a:r>
              <a:rPr lang="fr-BE" sz="1600" dirty="0">
                <a:solidFill>
                  <a:srgbClr val="323232"/>
                </a:solidFill>
                <a:latin typeface="Calibri Light" pitchFamily="34" charset="0"/>
                <a:cs typeface="Arial" charset="0"/>
              </a:rPr>
              <a:t>Risques de défauts techniques et </a:t>
            </a:r>
            <a:r>
              <a:rPr lang="fr-BE" sz="1600" dirty="0" smtClean="0">
                <a:solidFill>
                  <a:srgbClr val="323232"/>
                </a:solidFill>
                <a:latin typeface="Calibri Light" pitchFamily="34" charset="0"/>
                <a:cs typeface="Arial" charset="0"/>
              </a:rPr>
              <a:t>technologiques</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Risques liés </a:t>
            </a:r>
            <a:r>
              <a:rPr lang="fr-BE" sz="1600" dirty="0">
                <a:solidFill>
                  <a:srgbClr val="323232"/>
                </a:solidFill>
                <a:latin typeface="Calibri Light" pitchFamily="34" charset="0"/>
                <a:cs typeface="Arial" charset="0"/>
              </a:rPr>
              <a:t>au prix de </a:t>
            </a:r>
            <a:r>
              <a:rPr lang="fr-BE" sz="1600" dirty="0" smtClean="0">
                <a:solidFill>
                  <a:srgbClr val="323232"/>
                </a:solidFill>
                <a:latin typeface="Calibri Light" pitchFamily="34" charset="0"/>
                <a:cs typeface="Arial" charset="0"/>
              </a:rPr>
              <a:t>l’énergie et </a:t>
            </a:r>
            <a:r>
              <a:rPr lang="fr-BE" sz="1600" dirty="0">
                <a:solidFill>
                  <a:srgbClr val="323232"/>
                </a:solidFill>
                <a:latin typeface="Calibri Light" pitchFamily="34" charset="0"/>
                <a:cs typeface="Arial" charset="0"/>
              </a:rPr>
              <a:t>des </a:t>
            </a:r>
            <a:r>
              <a:rPr lang="fr-BE" sz="1600" dirty="0" smtClean="0">
                <a:solidFill>
                  <a:srgbClr val="323232"/>
                </a:solidFill>
                <a:latin typeface="Calibri Light" pitchFamily="34" charset="0"/>
                <a:cs typeface="Arial" charset="0"/>
              </a:rPr>
              <a:t>subsides</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Perte d’opportunité en cas de hausse des taux d’intérêt</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Risques </a:t>
            </a:r>
            <a:r>
              <a:rPr lang="fr-BE" sz="1600" dirty="0">
                <a:solidFill>
                  <a:srgbClr val="323232"/>
                </a:solidFill>
                <a:latin typeface="Calibri Light" pitchFamily="34" charset="0"/>
                <a:cs typeface="Arial" charset="0"/>
              </a:rPr>
              <a:t>liés </a:t>
            </a:r>
            <a:r>
              <a:rPr lang="fr-BE" sz="1600" dirty="0" smtClean="0">
                <a:solidFill>
                  <a:srgbClr val="323232"/>
                </a:solidFill>
                <a:latin typeface="Calibri Light" pitchFamily="34" charset="0"/>
                <a:cs typeface="Arial" charset="0"/>
              </a:rPr>
              <a:t>aux cadres réglementaire et fiscal</a:t>
            </a:r>
            <a:endParaRPr lang="fr-BE" sz="1600" dirty="0">
              <a:solidFill>
                <a:srgbClr val="323232"/>
              </a:solidFill>
              <a:latin typeface="Calibri Light" pitchFamily="34" charset="0"/>
              <a:cs typeface="Arial" charset="0"/>
            </a:endParaRPr>
          </a:p>
        </p:txBody>
      </p:sp>
      <p:sp>
        <p:nvSpPr>
          <p:cNvPr id="9" name="Rectangle 8"/>
          <p:cNvSpPr/>
          <p:nvPr/>
        </p:nvSpPr>
        <p:spPr>
          <a:xfrm>
            <a:off x="4968270" y="2350035"/>
            <a:ext cx="4968000" cy="4247317"/>
          </a:xfrm>
          <a:prstGeom prst="rect">
            <a:avLst/>
          </a:prstGeom>
        </p:spPr>
        <p:txBody>
          <a:bodyPr wrap="square">
            <a:spAutoFit/>
          </a:bodyPr>
          <a:lstStyle/>
          <a:p>
            <a:pPr algn="ctr">
              <a:spcBef>
                <a:spcPts val="1200"/>
              </a:spcBef>
            </a:pPr>
            <a:r>
              <a:rPr lang="fr-FR" sz="2400" dirty="0" smtClean="0">
                <a:solidFill>
                  <a:srgbClr val="6EAC97"/>
                </a:solidFill>
                <a:latin typeface="Calibri Light" pitchFamily="34" charset="0"/>
                <a:cs typeface="Arial" charset="0"/>
              </a:rPr>
              <a:t>OPPORTUNITÉS</a:t>
            </a:r>
            <a:endParaRPr lang="fr-FR" sz="3200" dirty="0" smtClean="0">
              <a:solidFill>
                <a:srgbClr val="6EAC97"/>
              </a:solidFill>
              <a:latin typeface="Calibri Light" pitchFamily="34" charset="0"/>
              <a:cs typeface="Arial" charset="0"/>
            </a:endParaRP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Un investissement pour la transition énergétique</a:t>
            </a:r>
            <a:endParaRPr lang="fr-BE" sz="1600" dirty="0">
              <a:solidFill>
                <a:srgbClr val="323232"/>
              </a:solidFill>
              <a:latin typeface="Calibri Light" pitchFamily="34" charset="0"/>
              <a:cs typeface="Arial" charset="0"/>
            </a:endParaRPr>
          </a:p>
          <a:p>
            <a:pPr marL="285750" indent="-285750">
              <a:spcBef>
                <a:spcPts val="1200"/>
              </a:spcBef>
              <a:buFont typeface="Arial" panose="020B0604020202020204" pitchFamily="34" charset="0"/>
              <a:buChar char="•"/>
            </a:pPr>
            <a:r>
              <a:rPr lang="fr-BE" sz="1600" dirty="0">
                <a:solidFill>
                  <a:srgbClr val="323232"/>
                </a:solidFill>
                <a:latin typeface="Calibri Light" pitchFamily="34" charset="0"/>
                <a:cs typeface="Arial" charset="0"/>
              </a:rPr>
              <a:t>Des technologies matures portées par des professionnels </a:t>
            </a:r>
            <a:r>
              <a:rPr lang="fr-BE" sz="1600" dirty="0" smtClean="0">
                <a:solidFill>
                  <a:srgbClr val="323232"/>
                </a:solidFill>
                <a:latin typeface="Calibri Light" pitchFamily="34" charset="0"/>
                <a:cs typeface="Arial" charset="0"/>
              </a:rPr>
              <a:t>expérimentés</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Un prêt direct au projet que vous avez sélectionné et non un investissement dans un fond</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Un investissement qui se matérialise rapidement, car les projets sont concrétisés en quelques mois</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Un produit d’investissement simple (prêt standard)</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Une rentabilité claire et transparente (taux, durée, méthode de remboursement du capital)</a:t>
            </a:r>
          </a:p>
          <a:p>
            <a:pPr marL="285750" indent="-285750">
              <a:spcBef>
                <a:spcPts val="1200"/>
              </a:spcBef>
              <a:buFont typeface="Arial" panose="020B0604020202020204" pitchFamily="34" charset="0"/>
              <a:buChar char="•"/>
            </a:pPr>
            <a:r>
              <a:rPr lang="fr-BE" sz="1600" dirty="0" smtClean="0">
                <a:solidFill>
                  <a:srgbClr val="323232"/>
                </a:solidFill>
                <a:latin typeface="Calibri Light" pitchFamily="34" charset="0"/>
                <a:cs typeface="Arial" charset="0"/>
              </a:rPr>
              <a:t>Un taux d’intérêt attractif</a:t>
            </a:r>
          </a:p>
        </p:txBody>
      </p:sp>
      <p:sp>
        <p:nvSpPr>
          <p:cNvPr id="2" name="Rectangle 1"/>
          <p:cNvSpPr/>
          <p:nvPr/>
        </p:nvSpPr>
        <p:spPr>
          <a:xfrm>
            <a:off x="124122" y="1124744"/>
            <a:ext cx="9653414" cy="1015663"/>
          </a:xfrm>
          <a:prstGeom prst="rect">
            <a:avLst/>
          </a:prstGeom>
        </p:spPr>
        <p:txBody>
          <a:bodyPr wrap="square">
            <a:spAutoFit/>
          </a:bodyPr>
          <a:lstStyle/>
          <a:p>
            <a:pPr algn="ctr"/>
            <a:r>
              <a:rPr lang="fr-BE" sz="2400" b="1" dirty="0" smtClean="0">
                <a:solidFill>
                  <a:srgbClr val="323232"/>
                </a:solidFill>
                <a:latin typeface="Calibri Light" pitchFamily="34" charset="0"/>
                <a:cs typeface="Arial" charset="0"/>
              </a:rPr>
              <a:t>INVESTIR SUR ECCO NOVA, REPRÉSENTE DES RISQUES</a:t>
            </a:r>
          </a:p>
          <a:p>
            <a:pPr algn="ctr"/>
            <a:r>
              <a:rPr lang="fr-BE" dirty="0" smtClean="0">
                <a:solidFill>
                  <a:srgbClr val="323232"/>
                </a:solidFill>
                <a:latin typeface="Calibri Light" pitchFamily="34" charset="0"/>
                <a:cs typeface="Arial" charset="0"/>
              </a:rPr>
              <a:t>NOUS METTONS NOTRE EXPERTISE À VOTRE SERVICE EN RÉDIGEANT UNE ANALYSE DE RISQUE ET UN DESCRIPTIF DU PROJET TÉLÉCHARGEABLE SUR NOTRE PLATEFORME</a:t>
            </a:r>
            <a:endParaRPr lang="fr-BE" dirty="0">
              <a:solidFill>
                <a:srgbClr val="323232"/>
              </a:solidFill>
              <a:latin typeface="Calibri Light" pitchFamily="34" charset="0"/>
              <a:cs typeface="Arial" charset="0"/>
            </a:endParaRPr>
          </a:p>
        </p:txBody>
      </p:sp>
    </p:spTree>
    <p:extLst>
      <p:ext uri="{BB962C8B-B14F-4D97-AF65-F5344CB8AC3E}">
        <p14:creationId xmlns:p14="http://schemas.microsoft.com/office/powerpoint/2010/main" val="750652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24122" y="230789"/>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endParaRPr kumimoji="0" lang="en-US" sz="2400" u="none" strike="noStrike" kern="1200" cap="none" spc="0" normalizeH="0" baseline="-25000" dirty="0" smtClean="0">
              <a:ln>
                <a:noFill/>
              </a:ln>
              <a:solidFill>
                <a:srgbClr val="323232"/>
              </a:solidFill>
              <a:effectLst/>
              <a:uLnTx/>
              <a:uFillTx/>
              <a:latin typeface="Calibri Light" panose="020F0302020204030204" pitchFamily="34" charset="0"/>
              <a:ea typeface="+mj-ea"/>
              <a:cs typeface="+mj-cs"/>
            </a:endParaRPr>
          </a:p>
        </p:txBody>
      </p:sp>
      <p:sp>
        <p:nvSpPr>
          <p:cNvPr id="24" name="Rectangle 23"/>
          <p:cNvSpPr/>
          <p:nvPr/>
        </p:nvSpPr>
        <p:spPr>
          <a:xfrm>
            <a:off x="1479990" y="3733289"/>
            <a:ext cx="7721482" cy="2646878"/>
          </a:xfrm>
          <a:prstGeom prst="rect">
            <a:avLst/>
          </a:prstGeom>
        </p:spPr>
        <p:txBody>
          <a:bodyPr wrap="square">
            <a:spAutoFit/>
          </a:bodyPr>
          <a:lstStyle/>
          <a:p>
            <a:pPr algn="just">
              <a:spcBef>
                <a:spcPts val="1200"/>
              </a:spcBef>
            </a:pPr>
            <a:r>
              <a:rPr lang="fr-BE" b="1" dirty="0" smtClean="0">
                <a:solidFill>
                  <a:srgbClr val="6EAC97"/>
                </a:solidFill>
                <a:latin typeface="Calibri Light" pitchFamily="34" charset="0"/>
                <a:cs typeface="Arial" charset="0"/>
              </a:rPr>
              <a:t>OUTIL DE FINANCEMENT</a:t>
            </a:r>
            <a:endParaRPr lang="fr-BE" b="1" dirty="0">
              <a:solidFill>
                <a:srgbClr val="6EAC97"/>
              </a:solidFill>
              <a:latin typeface="Calibri Light" pitchFamily="34" charset="0"/>
              <a:cs typeface="Arial" charset="0"/>
            </a:endParaRPr>
          </a:p>
          <a:p>
            <a:pPr algn="just">
              <a:spcBef>
                <a:spcPts val="1200"/>
              </a:spcBef>
            </a:pPr>
            <a:r>
              <a:rPr lang="fr-BE" sz="1400" dirty="0" smtClean="0">
                <a:solidFill>
                  <a:srgbClr val="323232"/>
                </a:solidFill>
                <a:latin typeface="Calibri Light" pitchFamily="34" charset="0"/>
                <a:cs typeface="Arial" charset="0"/>
              </a:rPr>
              <a:t>Les fonds levés sous forme de </a:t>
            </a:r>
            <a:r>
              <a:rPr lang="fr-BE" sz="1400" b="1" dirty="0" smtClean="0">
                <a:solidFill>
                  <a:srgbClr val="323232"/>
                </a:solidFill>
                <a:latin typeface="Calibri Light" pitchFamily="34" charset="0"/>
                <a:cs typeface="Arial" charset="0"/>
              </a:rPr>
              <a:t>dette non garantie</a:t>
            </a:r>
            <a:r>
              <a:rPr lang="fr-BE" sz="1400" dirty="0" smtClean="0">
                <a:solidFill>
                  <a:srgbClr val="323232"/>
                </a:solidFill>
                <a:latin typeface="Calibri Light" pitchFamily="34" charset="0"/>
                <a:cs typeface="Arial" charset="0"/>
              </a:rPr>
              <a:t> viennent compléter les fonds propres du porteur </a:t>
            </a:r>
            <a:r>
              <a:rPr lang="fr-BE" sz="1400" dirty="0">
                <a:solidFill>
                  <a:srgbClr val="323232"/>
                </a:solidFill>
                <a:latin typeface="Calibri Light" pitchFamily="34" charset="0"/>
                <a:cs typeface="Arial" charset="0"/>
              </a:rPr>
              <a:t>de </a:t>
            </a:r>
            <a:r>
              <a:rPr lang="fr-BE" sz="1400" dirty="0" smtClean="0">
                <a:solidFill>
                  <a:srgbClr val="323232"/>
                </a:solidFill>
                <a:latin typeface="Calibri Light" pitchFamily="34" charset="0"/>
                <a:cs typeface="Arial" charset="0"/>
              </a:rPr>
              <a:t>projet et </a:t>
            </a:r>
            <a:r>
              <a:rPr lang="fr-BE" sz="1400" b="1" dirty="0" smtClean="0">
                <a:solidFill>
                  <a:srgbClr val="323232"/>
                </a:solidFill>
                <a:latin typeface="Calibri Light" pitchFamily="34" charset="0"/>
                <a:cs typeface="Arial" charset="0"/>
              </a:rPr>
              <a:t>facilitent l’accès au crédit bancaire. </a:t>
            </a:r>
          </a:p>
          <a:p>
            <a:pPr marL="285750" indent="-285750" algn="just">
              <a:spcBef>
                <a:spcPts val="1200"/>
              </a:spcBef>
              <a:buFont typeface="Arial"/>
              <a:buChar char="•"/>
            </a:pPr>
            <a:r>
              <a:rPr lang="fr-BE" sz="1400" b="1" dirty="0" smtClean="0">
                <a:solidFill>
                  <a:srgbClr val="323232"/>
                </a:solidFill>
                <a:latin typeface="Calibri Light" pitchFamily="34" charset="0"/>
                <a:cs typeface="Arial" charset="0"/>
              </a:rPr>
              <a:t>Pas de dilution </a:t>
            </a:r>
            <a:r>
              <a:rPr lang="fr-BE" sz="1400" dirty="0" smtClean="0">
                <a:solidFill>
                  <a:srgbClr val="323232"/>
                </a:solidFill>
                <a:latin typeface="Calibri Light" pitchFamily="34" charset="0"/>
                <a:cs typeface="Arial" charset="0"/>
              </a:rPr>
              <a:t>du capital du porteur de projet </a:t>
            </a:r>
          </a:p>
          <a:p>
            <a:pPr marL="285750" indent="-285750" algn="just">
              <a:spcBef>
                <a:spcPts val="1200"/>
              </a:spcBef>
              <a:buFont typeface="Arial"/>
              <a:buChar char="•"/>
            </a:pPr>
            <a:r>
              <a:rPr lang="fr-BE" sz="1400" dirty="0" smtClean="0">
                <a:solidFill>
                  <a:srgbClr val="323232"/>
                </a:solidFill>
                <a:latin typeface="Calibri Light" pitchFamily="34" charset="0"/>
                <a:cs typeface="Arial" charset="0"/>
              </a:rPr>
              <a:t>Maintien de </a:t>
            </a:r>
            <a:r>
              <a:rPr lang="fr-BE" sz="1400" b="1" dirty="0" smtClean="0">
                <a:solidFill>
                  <a:srgbClr val="323232"/>
                </a:solidFill>
                <a:latin typeface="Calibri Light" pitchFamily="34" charset="0"/>
                <a:cs typeface="Arial" charset="0"/>
              </a:rPr>
              <a:t>la pleine propriété </a:t>
            </a:r>
            <a:r>
              <a:rPr lang="fr-BE" sz="1400" dirty="0" smtClean="0">
                <a:solidFill>
                  <a:srgbClr val="323232"/>
                </a:solidFill>
                <a:latin typeface="Calibri Light" pitchFamily="34" charset="0"/>
                <a:cs typeface="Arial" charset="0"/>
              </a:rPr>
              <a:t>de son projet</a:t>
            </a:r>
          </a:p>
          <a:p>
            <a:pPr marL="285750" indent="-285750" algn="just">
              <a:spcBef>
                <a:spcPts val="1200"/>
              </a:spcBef>
              <a:buFont typeface="Arial"/>
              <a:buChar char="•"/>
            </a:pPr>
            <a:r>
              <a:rPr lang="fr-BE" sz="1400" u="sng" dirty="0" smtClean="0">
                <a:solidFill>
                  <a:srgbClr val="323232"/>
                </a:solidFill>
                <a:latin typeface="Calibri Light" pitchFamily="34" charset="0"/>
                <a:cs typeface="Arial" charset="0"/>
              </a:rPr>
              <a:t>Amélioration de la </a:t>
            </a:r>
            <a:r>
              <a:rPr lang="fr-BE" sz="1400" b="1" u="sng" dirty="0" smtClean="0">
                <a:solidFill>
                  <a:srgbClr val="323232"/>
                </a:solidFill>
                <a:latin typeface="Calibri Light" pitchFamily="34" charset="0"/>
                <a:cs typeface="Arial" charset="0"/>
              </a:rPr>
              <a:t>rentabilité</a:t>
            </a:r>
            <a:r>
              <a:rPr lang="fr-BE" sz="1400" u="sng" dirty="0" smtClean="0">
                <a:solidFill>
                  <a:srgbClr val="323232"/>
                </a:solidFill>
                <a:latin typeface="Calibri Light" pitchFamily="34" charset="0"/>
                <a:cs typeface="Arial" charset="0"/>
              </a:rPr>
              <a:t> des fonds propres </a:t>
            </a:r>
            <a:r>
              <a:rPr lang="fr-BE" sz="1400" i="1" dirty="0" smtClean="0">
                <a:solidFill>
                  <a:srgbClr val="323232"/>
                </a:solidFill>
                <a:latin typeface="Calibri Light" pitchFamily="34" charset="0"/>
                <a:cs typeface="Arial" charset="0"/>
              </a:rPr>
              <a:t>pour un projet d’1MWc Photovoltaïque, la rentabilité des fonds propres peut-être multipliée par un facteur 2 !</a:t>
            </a:r>
          </a:p>
          <a:p>
            <a:pPr marL="285750" indent="-285750" algn="just">
              <a:spcBef>
                <a:spcPts val="1200"/>
              </a:spcBef>
              <a:buFont typeface="Arial"/>
              <a:buChar char="•"/>
            </a:pPr>
            <a:r>
              <a:rPr lang="fr-BE" sz="1400" dirty="0" smtClean="0">
                <a:solidFill>
                  <a:srgbClr val="323232"/>
                </a:solidFill>
                <a:latin typeface="Calibri Light" pitchFamily="34" charset="0"/>
                <a:cs typeface="Arial" charset="0"/>
              </a:rPr>
              <a:t>Accès plus aisé au financement bancaire</a:t>
            </a:r>
          </a:p>
        </p:txBody>
      </p:sp>
      <p:sp>
        <p:nvSpPr>
          <p:cNvPr id="28" name="Rectangle 27"/>
          <p:cNvSpPr/>
          <p:nvPr/>
        </p:nvSpPr>
        <p:spPr>
          <a:xfrm>
            <a:off x="1479990" y="2537028"/>
            <a:ext cx="8225538" cy="1107996"/>
          </a:xfrm>
          <a:prstGeom prst="rect">
            <a:avLst/>
          </a:prstGeom>
        </p:spPr>
        <p:txBody>
          <a:bodyPr wrap="square">
            <a:spAutoFit/>
          </a:bodyPr>
          <a:lstStyle/>
          <a:p>
            <a:pPr algn="just">
              <a:spcBef>
                <a:spcPts val="1200"/>
              </a:spcBef>
            </a:pPr>
            <a:r>
              <a:rPr lang="fr-BE" b="1" dirty="0" smtClean="0">
                <a:solidFill>
                  <a:srgbClr val="6EAC97"/>
                </a:solidFill>
                <a:latin typeface="Calibri Light" pitchFamily="34" charset="0"/>
                <a:cs typeface="Arial" charset="0"/>
              </a:rPr>
              <a:t>OUTIL DE SENSIBILISATION ET DE COMMUNICATION</a:t>
            </a:r>
            <a:endParaRPr lang="fr-BE" b="1" dirty="0">
              <a:solidFill>
                <a:srgbClr val="6EAC97"/>
              </a:solidFill>
              <a:latin typeface="Calibri Light" pitchFamily="34" charset="0"/>
              <a:cs typeface="Arial" charset="0"/>
            </a:endParaRPr>
          </a:p>
          <a:p>
            <a:pPr>
              <a:spcBef>
                <a:spcPts val="1200"/>
              </a:spcBef>
            </a:pPr>
            <a:r>
              <a:rPr lang="fr-BE" sz="1400" dirty="0" smtClean="0">
                <a:solidFill>
                  <a:srgbClr val="323232"/>
                </a:solidFill>
                <a:latin typeface="Calibri Light" pitchFamily="34" charset="0"/>
                <a:cs typeface="Arial" charset="0"/>
              </a:rPr>
              <a:t>Lutte contre le </a:t>
            </a:r>
            <a:r>
              <a:rPr lang="fr-BE" sz="1400" b="1" dirty="0" smtClean="0">
                <a:solidFill>
                  <a:srgbClr val="323232"/>
                </a:solidFill>
                <a:latin typeface="Calibri Light" pitchFamily="34" charset="0"/>
                <a:cs typeface="Arial" charset="0"/>
              </a:rPr>
              <a:t>syndrôme</a:t>
            </a:r>
            <a:r>
              <a:rPr lang="fr-BE" sz="1400" dirty="0" smtClean="0">
                <a:solidFill>
                  <a:srgbClr val="323232"/>
                </a:solidFill>
                <a:latin typeface="Calibri Light" pitchFamily="34" charset="0"/>
                <a:cs typeface="Arial" charset="0"/>
              </a:rPr>
              <a:t> « </a:t>
            </a:r>
            <a:r>
              <a:rPr lang="fr-BE" sz="1400" b="1" dirty="0" smtClean="0">
                <a:solidFill>
                  <a:srgbClr val="323232"/>
                </a:solidFill>
                <a:latin typeface="Calibri Light" pitchFamily="34" charset="0"/>
                <a:cs typeface="Arial" charset="0"/>
              </a:rPr>
              <a:t>NIMBY</a:t>
            </a:r>
            <a:r>
              <a:rPr lang="fr-BE" sz="1400" dirty="0" smtClean="0">
                <a:solidFill>
                  <a:srgbClr val="323232"/>
                </a:solidFill>
                <a:latin typeface="Calibri Light" pitchFamily="34" charset="0"/>
                <a:cs typeface="Arial" charset="0"/>
              </a:rPr>
              <a:t> »</a:t>
            </a:r>
          </a:p>
          <a:p>
            <a:pPr>
              <a:spcBef>
                <a:spcPts val="1200"/>
              </a:spcBef>
            </a:pPr>
            <a:r>
              <a:rPr lang="fr-BE" sz="1400" dirty="0" smtClean="0">
                <a:solidFill>
                  <a:srgbClr val="323232"/>
                </a:solidFill>
                <a:latin typeface="Calibri Light" pitchFamily="34" charset="0"/>
                <a:cs typeface="Arial" charset="0"/>
              </a:rPr>
              <a:t>Fédération d’une </a:t>
            </a:r>
            <a:r>
              <a:rPr lang="fr-BE" sz="1400" b="1" dirty="0" smtClean="0">
                <a:solidFill>
                  <a:srgbClr val="323232"/>
                </a:solidFill>
                <a:latin typeface="Calibri Light" pitchFamily="34" charset="0"/>
                <a:cs typeface="Arial" charset="0"/>
              </a:rPr>
              <a:t>communauté</a:t>
            </a:r>
            <a:r>
              <a:rPr lang="fr-BE" sz="1400" dirty="0" smtClean="0">
                <a:solidFill>
                  <a:srgbClr val="323232"/>
                </a:solidFill>
                <a:latin typeface="Calibri Light" pitchFamily="34" charset="0"/>
                <a:cs typeface="Arial" charset="0"/>
              </a:rPr>
              <a:t> - citoyens, employés, clients - autour d’un projet</a:t>
            </a:r>
          </a:p>
        </p:txBody>
      </p:sp>
      <p:sp>
        <p:nvSpPr>
          <p:cNvPr id="30" name="Rectangle 29"/>
          <p:cNvSpPr/>
          <p:nvPr/>
        </p:nvSpPr>
        <p:spPr>
          <a:xfrm>
            <a:off x="1479990" y="980728"/>
            <a:ext cx="8225538" cy="1477328"/>
          </a:xfrm>
          <a:prstGeom prst="rect">
            <a:avLst/>
          </a:prstGeom>
        </p:spPr>
        <p:txBody>
          <a:bodyPr wrap="square">
            <a:spAutoFit/>
          </a:bodyPr>
          <a:lstStyle/>
          <a:p>
            <a:pPr algn="just">
              <a:spcBef>
                <a:spcPts val="1200"/>
              </a:spcBef>
            </a:pPr>
            <a:r>
              <a:rPr lang="fr-BE" b="1" dirty="0" smtClean="0">
                <a:solidFill>
                  <a:srgbClr val="6EAC97"/>
                </a:solidFill>
                <a:latin typeface="Calibri Light" pitchFamily="34" charset="0"/>
                <a:cs typeface="Arial" charset="0"/>
              </a:rPr>
              <a:t>SIMPLE ET RAPIDE</a:t>
            </a:r>
            <a:endParaRPr lang="fr-BE" b="1" dirty="0">
              <a:solidFill>
                <a:srgbClr val="6EAC97"/>
              </a:solidFill>
              <a:latin typeface="Calibri Light" pitchFamily="34" charset="0"/>
              <a:cs typeface="Arial" charset="0"/>
            </a:endParaRPr>
          </a:p>
          <a:p>
            <a:pPr>
              <a:spcBef>
                <a:spcPts val="1200"/>
              </a:spcBef>
            </a:pPr>
            <a:r>
              <a:rPr lang="fr-BE" sz="1400" dirty="0">
                <a:solidFill>
                  <a:srgbClr val="323232"/>
                </a:solidFill>
                <a:latin typeface="Calibri Light" pitchFamily="34" charset="0"/>
                <a:cs typeface="Arial" charset="0"/>
              </a:rPr>
              <a:t>S</a:t>
            </a:r>
            <a:r>
              <a:rPr lang="fr-BE" sz="1400" dirty="0" smtClean="0">
                <a:solidFill>
                  <a:srgbClr val="323232"/>
                </a:solidFill>
                <a:latin typeface="Calibri Light" pitchFamily="34" charset="0"/>
                <a:cs typeface="Arial" charset="0"/>
              </a:rPr>
              <a:t>olution la plus </a:t>
            </a:r>
            <a:r>
              <a:rPr lang="fr-BE" sz="1400" b="1" dirty="0" smtClean="0">
                <a:solidFill>
                  <a:srgbClr val="323232"/>
                </a:solidFill>
                <a:latin typeface="Calibri Light" pitchFamily="34" charset="0"/>
                <a:cs typeface="Arial" charset="0"/>
              </a:rPr>
              <a:t>rapide</a:t>
            </a:r>
            <a:r>
              <a:rPr lang="fr-BE" sz="1400" dirty="0" smtClean="0">
                <a:solidFill>
                  <a:srgbClr val="323232"/>
                </a:solidFill>
                <a:latin typeface="Calibri Light" pitchFamily="34" charset="0"/>
                <a:cs typeface="Arial" charset="0"/>
              </a:rPr>
              <a:t> pour lever des fonds auprès des citoyens</a:t>
            </a:r>
          </a:p>
          <a:p>
            <a:pPr>
              <a:spcBef>
                <a:spcPts val="1200"/>
              </a:spcBef>
            </a:pPr>
            <a:r>
              <a:rPr lang="fr-BE" sz="1400" dirty="0" smtClean="0">
                <a:solidFill>
                  <a:srgbClr val="323232"/>
                </a:solidFill>
                <a:latin typeface="Calibri Light" pitchFamily="34" charset="0"/>
                <a:cs typeface="Arial" charset="0"/>
              </a:rPr>
              <a:t>Participation limitée au financement, </a:t>
            </a:r>
            <a:r>
              <a:rPr lang="fr-BE" sz="1400" b="1" dirty="0" smtClean="0">
                <a:solidFill>
                  <a:srgbClr val="323232"/>
                </a:solidFill>
                <a:latin typeface="Calibri Light" pitchFamily="34" charset="0"/>
                <a:cs typeface="Arial" charset="0"/>
              </a:rPr>
              <a:t>pas d’ingérence</a:t>
            </a:r>
            <a:r>
              <a:rPr lang="fr-BE" sz="1400" dirty="0" smtClean="0">
                <a:solidFill>
                  <a:srgbClr val="323232"/>
                </a:solidFill>
                <a:latin typeface="Calibri Light" pitchFamily="34" charset="0"/>
                <a:cs typeface="Arial" charset="0"/>
              </a:rPr>
              <a:t>, en particulier pour la formule par le prêt</a:t>
            </a:r>
          </a:p>
          <a:p>
            <a:pPr>
              <a:spcBef>
                <a:spcPts val="1200"/>
              </a:spcBef>
            </a:pPr>
            <a:r>
              <a:rPr lang="fr-BE" sz="1400" b="1" dirty="0" smtClean="0">
                <a:solidFill>
                  <a:srgbClr val="323232"/>
                </a:solidFill>
                <a:latin typeface="Calibri Light" pitchFamily="34" charset="0"/>
                <a:cs typeface="Arial" charset="0"/>
              </a:rPr>
              <a:t>Gestion automatisée </a:t>
            </a:r>
            <a:r>
              <a:rPr lang="fr-BE" sz="1400" dirty="0" smtClean="0">
                <a:solidFill>
                  <a:srgbClr val="323232"/>
                </a:solidFill>
                <a:latin typeface="Calibri Light" pitchFamily="34" charset="0"/>
                <a:cs typeface="Arial" charset="0"/>
              </a:rPr>
              <a:t>de la levée de fonds et des remboursements</a:t>
            </a:r>
            <a:r>
              <a:rPr lang="fr-BE" sz="1400" b="1" dirty="0">
                <a:solidFill>
                  <a:srgbClr val="323232"/>
                </a:solidFill>
                <a:latin typeface="Calibri Light" pitchFamily="34" charset="0"/>
                <a:cs typeface="Arial" charset="0"/>
              </a:rPr>
              <a:t> </a:t>
            </a:r>
            <a:r>
              <a:rPr lang="fr-BE" sz="1400" b="1" dirty="0" smtClean="0">
                <a:solidFill>
                  <a:srgbClr val="323232"/>
                </a:solidFill>
                <a:latin typeface="Calibri Light" pitchFamily="34" charset="0"/>
                <a:cs typeface="Arial" charset="0"/>
              </a:rPr>
              <a:t>‘BORROWER FRIENDLY’</a:t>
            </a:r>
            <a:endParaRPr lang="fr-BE" sz="1400" dirty="0" smtClean="0">
              <a:solidFill>
                <a:srgbClr val="323232"/>
              </a:solidFill>
              <a:latin typeface="Calibri Light" pitchFamily="34" charset="0"/>
              <a:cs typeface="Arial" charset="0"/>
            </a:endParaRPr>
          </a:p>
        </p:txBody>
      </p:sp>
      <p:sp>
        <p:nvSpPr>
          <p:cNvPr id="46" name="Rectangle 2"/>
          <p:cNvSpPr txBox="1">
            <a:spLocks noChangeArrowheads="1"/>
          </p:cNvSpPr>
          <p:nvPr/>
        </p:nvSpPr>
        <p:spPr bwMode="auto">
          <a:xfrm>
            <a:off x="124122" y="188640"/>
            <a:ext cx="6567363" cy="3812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lang="fr-FR" sz="2000" dirty="0" smtClean="0">
                <a:solidFill>
                  <a:srgbClr val="323232"/>
                </a:solidFill>
                <a:latin typeface="Calibri Light" panose="020F0302020204030204" pitchFamily="34" charset="0"/>
              </a:rPr>
              <a:t>AVANTAGES POUR LE PORTEUR DE PROJET</a:t>
            </a:r>
          </a:p>
          <a:p>
            <a:pPr lvl="0" eaLnBrk="0" hangingPunct="0">
              <a:defRPr/>
            </a:pPr>
            <a:r>
              <a:rPr kumimoji="0" lang="fr-FR" sz="1100" b="1" u="none" strike="noStrike" kern="1200" cap="none" spc="0" normalizeH="0" dirty="0" smtClean="0">
                <a:ln>
                  <a:noFill/>
                </a:ln>
                <a:solidFill>
                  <a:srgbClr val="323232"/>
                </a:solidFill>
                <a:effectLst/>
                <a:uLnTx/>
                <a:uFillTx/>
                <a:latin typeface="Calibri Light" panose="020F0302020204030204" pitchFamily="34" charset="0"/>
                <a:ea typeface="+mj-ea"/>
                <a:cs typeface="+mj-cs"/>
              </a:rPr>
              <a:t>Le </a:t>
            </a:r>
            <a:r>
              <a:rPr kumimoji="0" lang="fr-FR" sz="1100" b="1" u="none" strike="noStrike" kern="1200" cap="none" spc="0" normalizeH="0" dirty="0" err="1" smtClean="0">
                <a:ln>
                  <a:noFill/>
                </a:ln>
                <a:solidFill>
                  <a:srgbClr val="323232"/>
                </a:solidFill>
                <a:effectLst/>
                <a:uLnTx/>
                <a:uFillTx/>
                <a:latin typeface="Calibri Light" panose="020F0302020204030204" pitchFamily="34" charset="0"/>
                <a:ea typeface="+mj-ea"/>
                <a:cs typeface="+mj-cs"/>
              </a:rPr>
              <a:t>crowdfunding</a:t>
            </a:r>
            <a:r>
              <a:rPr kumimoji="0" lang="fr-FR" sz="1100" b="1" u="none" strike="noStrike" kern="1200" cap="none" spc="0" normalizeH="0" dirty="0" smtClean="0">
                <a:ln>
                  <a:noFill/>
                </a:ln>
                <a:solidFill>
                  <a:srgbClr val="323232"/>
                </a:solidFill>
                <a:effectLst/>
                <a:uLnTx/>
                <a:uFillTx/>
                <a:latin typeface="Calibri Light" panose="020F0302020204030204" pitchFamily="34" charset="0"/>
                <a:ea typeface="+mj-ea"/>
                <a:cs typeface="+mj-cs"/>
              </a:rPr>
              <a:t> combine financement et promotion de votre projet durable</a:t>
            </a:r>
            <a:endParaRPr kumimoji="0" lang="en-US" sz="1100" b="1" u="none" strike="noStrike" kern="1200" cap="none" spc="0" normalizeH="0" dirty="0" smtClean="0">
              <a:ln>
                <a:noFill/>
              </a:ln>
              <a:solidFill>
                <a:srgbClr val="323232"/>
              </a:solidFill>
              <a:effectLst/>
              <a:uLnTx/>
              <a:uFillTx/>
              <a:latin typeface="Calibri Light" panose="020F0302020204030204" pitchFamily="34" charset="0"/>
              <a:ea typeface="+mj-ea"/>
              <a:cs typeface="+mj-cs"/>
            </a:endParaRPr>
          </a:p>
        </p:txBody>
      </p:sp>
      <p:grpSp>
        <p:nvGrpSpPr>
          <p:cNvPr id="12" name="Group 11"/>
          <p:cNvGrpSpPr/>
          <p:nvPr/>
        </p:nvGrpSpPr>
        <p:grpSpPr>
          <a:xfrm>
            <a:off x="327862" y="1080612"/>
            <a:ext cx="831560" cy="795600"/>
            <a:chOff x="311945" y="4077072"/>
            <a:chExt cx="752543" cy="720000"/>
          </a:xfrm>
        </p:grpSpPr>
        <p:sp>
          <p:nvSpPr>
            <p:cNvPr id="59" name="Ellipse 32"/>
            <p:cNvSpPr/>
            <p:nvPr/>
          </p:nvSpPr>
          <p:spPr>
            <a:xfrm>
              <a:off x="344488" y="4077072"/>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323232"/>
                </a:solidFill>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311945" y="4122033"/>
              <a:ext cx="715950" cy="595041"/>
            </a:xfrm>
            <a:prstGeom prst="rect">
              <a:avLst/>
            </a:prstGeom>
          </p:spPr>
        </p:pic>
      </p:grpSp>
      <p:grpSp>
        <p:nvGrpSpPr>
          <p:cNvPr id="17" name="Group 16"/>
          <p:cNvGrpSpPr/>
          <p:nvPr/>
        </p:nvGrpSpPr>
        <p:grpSpPr>
          <a:xfrm>
            <a:off x="327861" y="2636912"/>
            <a:ext cx="811871" cy="795600"/>
            <a:chOff x="344488" y="5589240"/>
            <a:chExt cx="720000" cy="720000"/>
          </a:xfrm>
        </p:grpSpPr>
        <p:sp>
          <p:nvSpPr>
            <p:cNvPr id="56" name="Ellipse 32"/>
            <p:cNvSpPr/>
            <p:nvPr/>
          </p:nvSpPr>
          <p:spPr>
            <a:xfrm>
              <a:off x="344488" y="5589240"/>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323232"/>
                </a:solidFill>
              </a:endParaRPr>
            </a:p>
          </p:txBody>
        </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33216" y="5705814"/>
              <a:ext cx="486852" cy="486852"/>
            </a:xfrm>
            <a:prstGeom prst="rect">
              <a:avLst/>
            </a:prstGeom>
          </p:spPr>
        </p:pic>
      </p:grpSp>
      <p:grpSp>
        <p:nvGrpSpPr>
          <p:cNvPr id="64" name="Group 63"/>
          <p:cNvGrpSpPr/>
          <p:nvPr/>
        </p:nvGrpSpPr>
        <p:grpSpPr>
          <a:xfrm>
            <a:off x="327861" y="4270187"/>
            <a:ext cx="811871" cy="814997"/>
            <a:chOff x="344488" y="4024461"/>
            <a:chExt cx="720000" cy="720000"/>
          </a:xfrm>
        </p:grpSpPr>
        <p:sp>
          <p:nvSpPr>
            <p:cNvPr id="61" name="Ellipse 32"/>
            <p:cNvSpPr/>
            <p:nvPr/>
          </p:nvSpPr>
          <p:spPr>
            <a:xfrm>
              <a:off x="344488" y="4024461"/>
              <a:ext cx="720000" cy="720000"/>
            </a:xfrm>
            <a:prstGeom prst="ellipse">
              <a:avLst/>
            </a:prstGeom>
            <a:solidFill>
              <a:srgbClr val="6EAC9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323232"/>
                </a:solidFill>
              </a:endParaRPr>
            </a:p>
          </p:txBody>
        </p:sp>
        <p:pic>
          <p:nvPicPr>
            <p:cNvPr id="63" name="Picture 62"/>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Lst>
            </a:blip>
            <a:srcRect l="18111" t="13817" r="7807" b="10778"/>
            <a:stretch/>
          </p:blipFill>
          <p:spPr>
            <a:xfrm>
              <a:off x="394160" y="4072921"/>
              <a:ext cx="613137" cy="624077"/>
            </a:xfrm>
            <a:prstGeom prst="rect">
              <a:avLst/>
            </a:prstGeom>
          </p:spPr>
        </p:pic>
      </p:grpSp>
    </p:spTree>
    <p:extLst>
      <p:ext uri="{BB962C8B-B14F-4D97-AF65-F5344CB8AC3E}">
        <p14:creationId xmlns:p14="http://schemas.microsoft.com/office/powerpoint/2010/main" val="1235094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10445</TotalTime>
  <Words>1009</Words>
  <Application>Microsoft Office PowerPoint</Application>
  <PresentationFormat>Format A4 (210 x 297 mm)</PresentationFormat>
  <Paragraphs>133</Paragraphs>
  <Slides>13</Slides>
  <Notes>13</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Demanche</dc:creator>
  <cp:lastModifiedBy>Pierre-Yves Pirlot</cp:lastModifiedBy>
  <cp:revision>668</cp:revision>
  <cp:lastPrinted>2015-08-04T07:14:19Z</cp:lastPrinted>
  <dcterms:created xsi:type="dcterms:W3CDTF">2008-09-18T10:29:05Z</dcterms:created>
  <dcterms:modified xsi:type="dcterms:W3CDTF">2018-05-15T13:14:33Z</dcterms:modified>
</cp:coreProperties>
</file>